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6858000" cx="9144000"/>
  <p:notesSz cx="6858000" cy="9144000"/>
  <p:embeddedFontLst>
    <p:embeddedFont>
      <p:font typeface="Arimo"/>
      <p:regular r:id="rId125"/>
      <p:bold r:id="rId126"/>
      <p:italic r:id="rId127"/>
      <p:boldItalic r:id="rId128"/>
    </p:embeddedFont>
    <p:embeddedFont>
      <p:font typeface="Tahoma"/>
      <p:regular r:id="rId129"/>
      <p:bold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Tahoma-regular.fntdata"/><Relationship Id="rId128" Type="http://schemas.openxmlformats.org/officeDocument/2006/relationships/font" Target="fonts/Arimo-boldItalic.fntdata"/><Relationship Id="rId127" Type="http://schemas.openxmlformats.org/officeDocument/2006/relationships/font" Target="fonts/Arimo-italic.fntdata"/><Relationship Id="rId126" Type="http://schemas.openxmlformats.org/officeDocument/2006/relationships/font" Target="fonts/Arimo-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Arimo-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Tahoma-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9" name="Google Shape;9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34" name="Google Shape;23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0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34" name="Google Shape;1534;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5" name="Google Shape;1535;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0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47" name="Google Shape;154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8" name="Google Shape;1548;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0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63" name="Google Shape;156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4" name="Google Shape;1564;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10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81" name="Google Shape;158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2" name="Google Shape;1582;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0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92" name="Google Shape;159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3" name="Google Shape;1593;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2" name="Google Shape;163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6" name="Google Shape;1646;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5" name="Google Shape;24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6" name="Google Shape;1676;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5" name="Google Shape;1715;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27" name="Google Shape;1727;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8" name="Google Shape;1728;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38" name="Google Shape;173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9" name="Google Shape;1739;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48" name="Google Shape;1748;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9" name="Google Shape;1749;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64" name="Google Shape;1764;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5" name="Google Shape;176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1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84" name="Google Shape;1784;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5" name="Google Shape;1785;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56" name="Google Shape;2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67" name="Google Shape;2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79" name="Google Shape;27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91" name="Google Shape;2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07" name="Google Shape;30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8" name="Google Shape;31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34" name="Google Shape;33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45" name="Google Shape;34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61" name="Google Shape;36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72" name="Google Shape;37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83" name="Google Shape;38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93" name="Google Shape;39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10" name="Google Shape;41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28" name="Google Shape;42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Start0Class: A1Start0Class: AClass: C01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48" name="Google Shape;44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59" name="Google Shape;45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70" name="Google Shape;47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91" name="Google Shape;49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07" name="Google Shape;5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27" name="Google Shape;52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43" name="Google Shape;54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63" name="Google Shape;56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79" name="Google Shape;57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99" name="Google Shape;59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15" name="Google Shape;61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 name="Google Shape;61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35" name="Google Shape;63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51" name="Google Shape;65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71" name="Google Shape;67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2" name="Google Shape;67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4" name="Google Shape;13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91" name="Google Shape;69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2" name="Google Shape;69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08" name="Google Shape;70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19" name="Google Shape;71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0" name="Google Shape;72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39" name="Google Shape;73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50" name="Google Shape;75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1" name="Google Shape;75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66" name="Google Shape;76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7" name="Google Shape;76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77" name="Google Shape;77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93" name="Google Shape;79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4" name="Google Shape;79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04" name="Google Shape;80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20" name="Google Shape;82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1" name="Google Shape;821;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5" name="Google Shape;14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36" name="Google Shape;83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7" name="Google Shape;83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56" name="Google Shape;85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7" name="Google Shape;85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73" name="Google Shape;87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92" name="Google Shape;89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3" name="Google Shape;89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10" name="Google Shape;9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1" name="Google Shape;911;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22" name="Google Shape;92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3" name="Google Shape;923;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35" name="Google Shape;93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46" name="Google Shape;94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 name="Google Shape;94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62" name="Google Shape;96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3" name="Google Shape;96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73" name="Google Shape;97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 name="Google Shape;97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5" name="Google Shape;15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989" name="Google Shape;98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05" name="Google Shape;100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6" name="Google Shape;100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16" name="Google Shape;101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7" name="Google Shape;1017;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30" name="Google Shape;103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1" name="Google Shape;103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48" name="Google Shape;104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 name="Google Shape;1049;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59" name="Google Shape;105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0" name="Google Shape;106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69" name="Google Shape;106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0" name="Google Shape;1070;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85" name="Google Shape;108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6" name="Google Shape;108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05" name="Google Shape;110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6" name="Google Shape;110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21" name="Google Shape;112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2" name="Google Shape;1122;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1" name="Google Shape;18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41" name="Google Shape;114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2" name="Google Shape;1142;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52" name="Google Shape;115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3" name="Google Shape;1153;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7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63" name="Google Shape;116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4" name="Google Shape;1164;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7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74" name="Google Shape;117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5" name="Google Shape;1175;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7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90" name="Google Shape;119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1" name="Google Shape;119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7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10" name="Google Shape;121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1" name="Google Shape;1211;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7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22" name="Google Shape;122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3" name="Google Shape;1223;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33" name="Google Shape;123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4" name="Google Shape;1234;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7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45" name="Google Shape;124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6" name="Google Shape;124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7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57" name="Google Shape;125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8" name="Google Shape;125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7" name="Google Shape;20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8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69" name="Google Shape;126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0" name="Google Shape;1270;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81" name="Google Shape;128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2" name="Google Shape;1282;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8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92" name="Google Shape;129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3" name="Google Shape;129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04" name="Google Shape;130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5" name="Google Shape;1305;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8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30" name="Google Shape;133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1" name="Google Shape;133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8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41" name="Google Shape;134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2" name="Google Shape;1342;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72" name="Google Shape;137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3" name="Google Shape;137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8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83" name="Google Shape;138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4" name="Google Shape;138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3" name="Google Shape;22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9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03" name="Google Shape;140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4" name="Google Shape;1404;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9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15" name="Google Shape;1415;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6" name="Google Shape;141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26" name="Google Shape;142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7" name="Google Shape;142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43" name="Google Shape;144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4" name="Google Shape;144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9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54" name="Google Shape;145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5" name="Google Shape;1455;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9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65" name="Google Shape;146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6" name="Google Shape;1466;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82" name="Google Shape;148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9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96" name="Google Shape;1496;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7" name="Google Shape;1497;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9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07" name="Google Shape;150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8" name="Google Shape;1508;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9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23" name="Google Shape;152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4" name="Google Shape;152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 name="Shape 12"/>
        <p:cNvGrpSpPr/>
        <p:nvPr/>
      </p:nvGrpSpPr>
      <p:grpSpPr>
        <a:xfrm>
          <a:off x="0" y="0"/>
          <a:ext cx="0" cy="0"/>
          <a:chOff x="0" y="0"/>
          <a:chExt cx="0" cy="0"/>
        </a:xfrm>
      </p:grpSpPr>
      <p:sp>
        <p:nvSpPr>
          <p:cNvPr id="13" name="Google Shape;13;p2"/>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56" name="Shape 56"/>
        <p:cNvGrpSpPr/>
        <p:nvPr/>
      </p:nvGrpSpPr>
      <p:grpSpPr>
        <a:xfrm>
          <a:off x="0" y="0"/>
          <a:ext cx="0" cy="0"/>
          <a:chOff x="0" y="0"/>
          <a:chExt cx="0" cy="0"/>
        </a:xfrm>
      </p:grpSpPr>
      <p:sp>
        <p:nvSpPr>
          <p:cNvPr id="57" name="Google Shape;57;p1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8" name="Google Shape;58;p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59" name="Google Shape;59;p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0" name="Google Shape;60;p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61" name="Google Shape;61;p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 name="Google Shape;62;p11"/>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64" name="Shape 64"/>
        <p:cNvGrpSpPr/>
        <p:nvPr/>
      </p:nvGrpSpPr>
      <p:grpSpPr>
        <a:xfrm>
          <a:off x="0" y="0"/>
          <a:ext cx="0" cy="0"/>
          <a:chOff x="0" y="0"/>
          <a:chExt cx="0" cy="0"/>
        </a:xfrm>
      </p:grpSpPr>
      <p:sp>
        <p:nvSpPr>
          <p:cNvPr id="65" name="Google Shape;65;p1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6" name="Google Shape;66;p1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7" name="Google Shape;67;p1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8" name="Google Shape;68;p12"/>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2"/>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70" name="Shape 70"/>
        <p:cNvGrpSpPr/>
        <p:nvPr/>
      </p:nvGrpSpPr>
      <p:grpSpPr>
        <a:xfrm>
          <a:off x="0" y="0"/>
          <a:ext cx="0" cy="0"/>
          <a:chOff x="0" y="0"/>
          <a:chExt cx="0" cy="0"/>
        </a:xfrm>
      </p:grpSpPr>
      <p:sp>
        <p:nvSpPr>
          <p:cNvPr id="71" name="Google Shape;71;p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6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2" name="Google Shape;72;p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0"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0"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0"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0"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0"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9pPr>
          </a:lstStyle>
          <a:p/>
        </p:txBody>
      </p:sp>
      <p:sp>
        <p:nvSpPr>
          <p:cNvPr id="73" name="Google Shape;73;p13"/>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91" name="Shape 91"/>
        <p:cNvGrpSpPr/>
        <p:nvPr/>
      </p:nvGrpSpPr>
      <p:grpSpPr>
        <a:xfrm>
          <a:off x="0" y="0"/>
          <a:ext cx="0" cy="0"/>
          <a:chOff x="0" y="0"/>
          <a:chExt cx="0" cy="0"/>
        </a:xfrm>
      </p:grpSpPr>
      <p:sp>
        <p:nvSpPr>
          <p:cNvPr id="92" name="Google Shape;92;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93" name="Google Shape;93;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94" name="Google Shape;94;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b="0"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15" name="Shape 15"/>
        <p:cNvGrpSpPr/>
        <p:nvPr/>
      </p:nvGrpSpPr>
      <p:grpSpPr>
        <a:xfrm>
          <a:off x="0" y="0"/>
          <a:ext cx="0" cy="0"/>
          <a:chOff x="0" y="0"/>
          <a:chExt cx="0" cy="0"/>
        </a:xfrm>
      </p:grpSpPr>
      <p:sp>
        <p:nvSpPr>
          <p:cNvPr id="16" name="Google Shape;16;p3"/>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7" name="Google Shape;17;p3"/>
          <p:cNvSpPr/>
          <p:nvPr>
            <p:ph idx="2" type="tbl"/>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8" name="Google Shape;18;p3"/>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圖表或組織圖" type="dgm">
  <p:cSld name="DIAGRAM">
    <p:spTree>
      <p:nvGrpSpPr>
        <p:cNvPr id="20" name="Shape 20"/>
        <p:cNvGrpSpPr/>
        <p:nvPr/>
      </p:nvGrpSpPr>
      <p:grpSpPr>
        <a:xfrm>
          <a:off x="0" y="0"/>
          <a:ext cx="0" cy="0"/>
          <a:chOff x="0" y="0"/>
          <a:chExt cx="0" cy="0"/>
        </a:xfrm>
      </p:grpSpPr>
      <p:sp>
        <p:nvSpPr>
          <p:cNvPr id="21" name="Google Shape;21;p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2" name="Google Shape;22;p4"/>
          <p:cNvSpPr/>
          <p:nvPr>
            <p:ph idx="2" type="dgm"/>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3" name="Google Shape;23;p4"/>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7" name="Google Shape;27;p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8" name="Google Shape;28;p5"/>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30" name="Shape 30"/>
        <p:cNvGrpSpPr/>
        <p:nvPr/>
      </p:nvGrpSpPr>
      <p:grpSpPr>
        <a:xfrm>
          <a:off x="0" y="0"/>
          <a:ext cx="0" cy="0"/>
          <a:chOff x="0" y="0"/>
          <a:chExt cx="0" cy="0"/>
        </a:xfrm>
      </p:grpSpPr>
      <p:sp>
        <p:nvSpPr>
          <p:cNvPr id="31" name="Google Shape;31;p6"/>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2" name="Google Shape;32;p6"/>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3" name="Google Shape;33;p6"/>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35" name="Shape 35"/>
        <p:cNvGrpSpPr/>
        <p:nvPr/>
      </p:nvGrpSpPr>
      <p:grpSpPr>
        <a:xfrm>
          <a:off x="0" y="0"/>
          <a:ext cx="0" cy="0"/>
          <a:chOff x="0" y="0"/>
          <a:chExt cx="0" cy="0"/>
        </a:xfrm>
      </p:grpSpPr>
      <p:sp>
        <p:nvSpPr>
          <p:cNvPr id="36" name="Google Shape;36;p7"/>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7" name="Google Shape;37;p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8" name="Google Shape;38;p7"/>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40" name="Shape 40"/>
        <p:cNvGrpSpPr/>
        <p:nvPr/>
      </p:nvGrpSpPr>
      <p:grpSpPr>
        <a:xfrm>
          <a:off x="0" y="0"/>
          <a:ext cx="0" cy="0"/>
          <a:chOff x="0" y="0"/>
          <a:chExt cx="0" cy="0"/>
        </a:xfrm>
      </p:grpSpPr>
      <p:sp>
        <p:nvSpPr>
          <p:cNvPr id="41" name="Google Shape;41;p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2" name="Google Shape;42;p8"/>
          <p:cNvSpPr/>
          <p:nvPr>
            <p:ph idx="2" type="pic"/>
          </p:nvPr>
        </p:nvSpPr>
        <p:spPr>
          <a:xfrm>
            <a:off x="3887788" y="987425"/>
            <a:ext cx="4629150" cy="4873625"/>
          </a:xfrm>
          <a:prstGeom prst="rect">
            <a:avLst/>
          </a:prstGeom>
          <a:noFill/>
          <a:ln>
            <a:noFill/>
          </a:ln>
        </p:spPr>
      </p:sp>
      <p:sp>
        <p:nvSpPr>
          <p:cNvPr id="43" name="Google Shape;43;p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rtl="0" algn="l">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rtl="0" algn="l">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rtl="0" algn="l">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rtl="0" algn="l">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
        <p:nvSpPr>
          <p:cNvPr id="44" name="Google Shape;44;p8"/>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46" name="Shape 46"/>
        <p:cNvGrpSpPr/>
        <p:nvPr/>
      </p:nvGrpSpPr>
      <p:grpSpPr>
        <a:xfrm>
          <a:off x="0" y="0"/>
          <a:ext cx="0" cy="0"/>
          <a:chOff x="0" y="0"/>
          <a:chExt cx="0" cy="0"/>
        </a:xfrm>
      </p:grpSpPr>
      <p:sp>
        <p:nvSpPr>
          <p:cNvPr id="47" name="Google Shape;47;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9pPr>
          </a:lstStyle>
          <a:p/>
        </p:txBody>
      </p:sp>
      <p:sp>
        <p:nvSpPr>
          <p:cNvPr id="49" name="Google Shape;49;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rtl="0" algn="l">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rtl="0" algn="l">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rtl="0" algn="l">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rtl="0" algn="l">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
        <p:nvSpPr>
          <p:cNvPr id="50" name="Google Shape;50;p9"/>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2" name="Shape 52"/>
        <p:cNvGrpSpPr/>
        <p:nvPr/>
      </p:nvGrpSpPr>
      <p:grpSpPr>
        <a:xfrm>
          <a:off x="0" y="0"/>
          <a:ext cx="0" cy="0"/>
          <a:chOff x="0" y="0"/>
          <a:chExt cx="0" cy="0"/>
        </a:xfrm>
      </p:grpSpPr>
      <p:sp>
        <p:nvSpPr>
          <p:cNvPr id="53" name="Google Shape;53;p1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4" name="Google Shape;54;p10"/>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400"/>
              <a:buFont typeface="Tahoma"/>
              <a:buNone/>
              <a:defRPr b="0" i="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9pPr>
          </a:lstStyle>
          <a:p/>
        </p:txBody>
      </p:sp>
      <p:sp>
        <p:nvSpPr>
          <p:cNvPr id="11" name="Google Shape;11;p1"/>
          <p:cNvSpPr txBox="1"/>
          <p:nvPr>
            <p:ph idx="12" type="sldNum"/>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400"/>
              <a:buFont typeface="Tahoma"/>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grpSp>
        <p:nvGrpSpPr>
          <p:cNvPr id="76" name="Google Shape;76;p14"/>
          <p:cNvGrpSpPr/>
          <p:nvPr/>
        </p:nvGrpSpPr>
        <p:grpSpPr>
          <a:xfrm>
            <a:off x="0" y="2438400"/>
            <a:ext cx="9009062" cy="1052512"/>
            <a:chOff x="0" y="1536"/>
            <a:chExt cx="5675" cy="663"/>
          </a:xfrm>
        </p:grpSpPr>
        <p:grpSp>
          <p:nvGrpSpPr>
            <p:cNvPr id="77" name="Google Shape;77;p14"/>
            <p:cNvGrpSpPr/>
            <p:nvPr/>
          </p:nvGrpSpPr>
          <p:grpSpPr>
            <a:xfrm>
              <a:off x="185" y="1604"/>
              <a:ext cx="449" cy="299"/>
              <a:chOff x="720" y="336"/>
              <a:chExt cx="624" cy="432"/>
            </a:xfrm>
          </p:grpSpPr>
          <p:sp>
            <p:nvSpPr>
              <p:cNvPr id="78" name="Google Shape;78;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9" name="Google Shape;79;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nvGrpSpPr>
            <p:cNvPr id="80" name="Google Shape;80;p14"/>
            <p:cNvGrpSpPr/>
            <p:nvPr/>
          </p:nvGrpSpPr>
          <p:grpSpPr>
            <a:xfrm>
              <a:off x="263" y="1870"/>
              <a:ext cx="466" cy="299"/>
              <a:chOff x="912" y="2640"/>
              <a:chExt cx="672" cy="432"/>
            </a:xfrm>
          </p:grpSpPr>
          <p:sp>
            <p:nvSpPr>
              <p:cNvPr id="81" name="Google Shape;81;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2" name="Google Shape;82;p14"/>
              <p:cNvSpPr txBox="1"/>
              <p:nvPr/>
            </p:nvSpPr>
            <p:spPr>
              <a:xfrm>
                <a:off x="1249" y="2640"/>
                <a:ext cx="335"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sp>
          <p:nvSpPr>
            <p:cNvPr id="83" name="Google Shape;83;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 name="Google Shape;84;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5" name="Google Shape;85;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sp>
        <p:nvSpPr>
          <p:cNvPr id="86" name="Google Shape;86;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87" name="Google Shape;87;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88" name="Google Shape;88;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0" sz="1800" u="none">
                <a:solidFill>
                  <a:schemeClr val="dk1"/>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9pPr>
          </a:lstStyle>
          <a:p/>
        </p:txBody>
      </p:sp>
      <p:sp>
        <p:nvSpPr>
          <p:cNvPr id="89" name="Google Shape;89;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400" u="none">
                <a:solidFill>
                  <a:schemeClr val="lt2"/>
                </a:solidFill>
                <a:latin typeface="Tahoma"/>
                <a:ea typeface="Tahoma"/>
                <a:cs typeface="Tahoma"/>
                <a:sym typeface="Tahoma"/>
              </a:defRPr>
            </a:lvl1pPr>
            <a:lvl2pPr lvl="1"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1" i="0" sz="1800" u="none" cap="none" strike="noStrike">
                <a:solidFill>
                  <a:schemeClr val="dk1"/>
                </a:solidFill>
                <a:latin typeface="Tahoma"/>
                <a:ea typeface="Tahoma"/>
                <a:cs typeface="Tahoma"/>
                <a:sym typeface="Tahoma"/>
              </a:defRPr>
            </a:lvl9pPr>
          </a:lstStyle>
          <a:p/>
        </p:txBody>
      </p:sp>
      <p:sp>
        <p:nvSpPr>
          <p:cNvPr id="90" name="Google Shape;90;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79.jpg"/><Relationship Id="rId4" Type="http://schemas.openxmlformats.org/officeDocument/2006/relationships/image" Target="../media/image80.png"/><Relationship Id="rId9"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83.png"/><Relationship Id="rId8" Type="http://schemas.openxmlformats.org/officeDocument/2006/relationships/image" Target="../media/image87.png"/></Relationships>
</file>

<file path=ppt/slides/_rels/slide106.xml.rels><?xml version="1.0" encoding="UTF-8" standalone="yes"?><Relationships xmlns="http://schemas.openxmlformats.org/package/2006/relationships"><Relationship Id="rId10"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86.png"/><Relationship Id="rId4" Type="http://schemas.openxmlformats.org/officeDocument/2006/relationships/image" Target="../media/image79.jpg"/><Relationship Id="rId9" Type="http://schemas.openxmlformats.org/officeDocument/2006/relationships/image" Target="../media/image91.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9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86.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86.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79.jpg"/><Relationship Id="rId9" Type="http://schemas.openxmlformats.org/officeDocument/2006/relationships/image" Target="../media/image98.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1" Type="http://schemas.openxmlformats.org/officeDocument/2006/relationships/image" Target="../media/image106.png"/><Relationship Id="rId10"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86.png"/><Relationship Id="rId4" Type="http://schemas.openxmlformats.org/officeDocument/2006/relationships/image" Target="../media/image79.jpg"/><Relationship Id="rId9" Type="http://schemas.openxmlformats.org/officeDocument/2006/relationships/image" Target="../media/image105.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86.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0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86.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86.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16.png"/><Relationship Id="rId4" Type="http://schemas.openxmlformats.org/officeDocument/2006/relationships/image" Target="../media/image112.png"/><Relationship Id="rId5" Type="http://schemas.openxmlformats.org/officeDocument/2006/relationships/image" Target="../media/image111.png"/><Relationship Id="rId6" Type="http://schemas.openxmlformats.org/officeDocument/2006/relationships/image" Target="../media/image113.png"/><Relationship Id="rId7"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18.png"/><Relationship Id="rId7" Type="http://schemas.openxmlformats.org/officeDocument/2006/relationships/image" Target="../media/image44.png"/><Relationship Id="rId8"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58.png"/><Relationship Id="rId7"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7.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0.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3.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5.png"/><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cap="none" strike="noStrike">
                <a:solidFill>
                  <a:schemeClr val="dk1"/>
                </a:solidFill>
                <a:latin typeface="Tahoma"/>
                <a:ea typeface="Tahoma"/>
                <a:cs typeface="Tahoma"/>
                <a:sym typeface="Tahoma"/>
              </a:rPr>
              <a:t>TCP/IP Protocol Suite</a:t>
            </a:r>
            <a:endParaRPr/>
          </a:p>
        </p:txBody>
      </p:sp>
      <p:sp>
        <p:nvSpPr>
          <p:cNvPr id="103" name="Google Shape;103;p1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4" name="Google Shape;104;p16"/>
          <p:cNvSpPr txBox="1"/>
          <p:nvPr/>
        </p:nvSpPr>
        <p:spPr>
          <a:xfrm>
            <a:off x="1714500" y="6604000"/>
            <a:ext cx="5656262" cy="254000"/>
          </a:xfrm>
          <a:prstGeom prst="rect">
            <a:avLst/>
          </a:prstGeom>
          <a:noFill/>
          <a:ln>
            <a:noFill/>
          </a:ln>
        </p:spPr>
        <p:txBody>
          <a:bodyPr anchorCtr="0" anchor="t" bIns="51400" lIns="102825" spcFirstLastPara="1" rIns="102825" wrap="square" tIns="514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pic>
        <p:nvPicPr>
          <p:cNvPr descr="brandinglogo" id="105" name="Google Shape;105;p16"/>
          <p:cNvPicPr preferRelativeResize="0"/>
          <p:nvPr/>
        </p:nvPicPr>
        <p:blipFill rotWithShape="1">
          <a:blip r:embed="rId3">
            <a:alphaModFix/>
          </a:blip>
          <a:srcRect b="0" l="0" r="0" t="0"/>
          <a:stretch/>
        </p:blipFill>
        <p:spPr>
          <a:xfrm>
            <a:off x="0" y="0"/>
            <a:ext cx="9144000" cy="647700"/>
          </a:xfrm>
          <a:prstGeom prst="rect">
            <a:avLst/>
          </a:prstGeom>
          <a:noFill/>
          <a:ln>
            <a:noFill/>
          </a:ln>
        </p:spPr>
      </p:pic>
      <p:sp>
        <p:nvSpPr>
          <p:cNvPr id="106" name="Google Shape;106;p16"/>
          <p:cNvSpPr txBox="1"/>
          <p:nvPr/>
        </p:nvSpPr>
        <p:spPr>
          <a:xfrm>
            <a:off x="187325" y="9144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800"/>
              <a:buFont typeface="Times"/>
              <a:buNone/>
            </a:pPr>
            <a:r>
              <a:rPr b="1" i="0" lang="en-US" sz="4800" u="none" cap="none" strike="noStrike">
                <a:solidFill>
                  <a:schemeClr val="dk1"/>
                </a:solidFill>
                <a:latin typeface="Times"/>
                <a:ea typeface="Times"/>
                <a:cs typeface="Times"/>
                <a:sym typeface="Times"/>
              </a:rPr>
              <a:t>Chapter 5</a:t>
            </a:r>
            <a:endParaRPr/>
          </a:p>
        </p:txBody>
      </p:sp>
      <p:pic>
        <p:nvPicPr>
          <p:cNvPr descr="Forouzan4e10lbj_nm3" id="107" name="Google Shape;107;p16"/>
          <p:cNvPicPr preferRelativeResize="0"/>
          <p:nvPr/>
        </p:nvPicPr>
        <p:blipFill rotWithShape="1">
          <a:blip r:embed="rId4">
            <a:alphaModFix/>
          </a:blip>
          <a:srcRect b="0" l="0" r="0" t="0"/>
          <a:stretch/>
        </p:blipFill>
        <p:spPr>
          <a:xfrm>
            <a:off x="4838700" y="1066800"/>
            <a:ext cx="4076700" cy="5168900"/>
          </a:xfrm>
          <a:prstGeom prst="rect">
            <a:avLst/>
          </a:prstGeom>
          <a:noFill/>
          <a:ln>
            <a:noFill/>
          </a:ln>
        </p:spPr>
      </p:pic>
      <p:sp>
        <p:nvSpPr>
          <p:cNvPr id="108" name="Google Shape;108;p16"/>
          <p:cNvSpPr txBox="1"/>
          <p:nvPr/>
        </p:nvSpPr>
        <p:spPr>
          <a:xfrm>
            <a:off x="263525" y="2209800"/>
            <a:ext cx="4156075" cy="1555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folHlink"/>
              </a:buClr>
              <a:buSzPts val="4800"/>
              <a:buFont typeface="Times"/>
              <a:buNone/>
            </a:pPr>
            <a:r>
              <a:rPr b="1" i="0" lang="en-US" sz="4800" u="none" cap="none" strike="noStrike">
                <a:solidFill>
                  <a:schemeClr val="folHlink"/>
                </a:solidFill>
                <a:latin typeface="Times"/>
                <a:ea typeface="Times"/>
                <a:cs typeface="Times"/>
                <a:sym typeface="Times"/>
              </a:rPr>
              <a:t>IPv4 Addresses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38" name="Google Shape;238;p2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39" name="Google Shape;239;p25"/>
          <p:cNvSpPr txBox="1"/>
          <p:nvPr/>
        </p:nvSpPr>
        <p:spPr>
          <a:xfrm>
            <a:off x="76200" y="696912"/>
            <a:ext cx="8839200" cy="48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Change the following IPv4 addresses from dotted-decimal notation to binary notation.</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111.56.45.78</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221.34.7.82</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1" lang="en-US" sz="2400" u="none">
                <a:solidFill>
                  <a:schemeClr val="dk1"/>
                </a:solidFill>
                <a:latin typeface="Arimo"/>
                <a:ea typeface="Arimo"/>
                <a:cs typeface="Arimo"/>
                <a:sym typeface="Arimo"/>
              </a:rPr>
              <a:t> 241.8.56.12</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d.</a:t>
            </a:r>
            <a:r>
              <a:rPr b="1" i="1" lang="en-US" sz="2400" u="none">
                <a:solidFill>
                  <a:schemeClr val="dk1"/>
                </a:solidFill>
                <a:latin typeface="Arimo"/>
                <a:ea typeface="Arimo"/>
                <a:cs typeface="Arimo"/>
                <a:sym typeface="Arimo"/>
              </a:rPr>
              <a:t> 75.45.34.78</a:t>
            </a:r>
            <a:endParaRPr/>
          </a:p>
          <a:p>
            <a:pPr indent="0" lvl="0" marL="0" marR="0" rtl="0" algn="just">
              <a:lnSpc>
                <a:spcPct val="100000"/>
              </a:lnSpc>
              <a:spcBef>
                <a:spcPts val="0"/>
              </a:spcBef>
              <a:spcAft>
                <a:spcPts val="0"/>
              </a:spcAft>
              <a:buClr>
                <a:schemeClr val="dk1"/>
              </a:buClr>
              <a:buSzPts val="2400"/>
              <a:buFont typeface="Tahoma"/>
              <a:buNone/>
            </a:pPr>
            <a:r>
              <a:t/>
            </a:r>
            <a:endParaRPr b="1" i="1"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We replace each decimal number with its binary equivalent:</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01101111  00111000  00101101  01001110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11011101  00100010  00000111  01010010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11110001  00001000  00111000  00001100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d.</a:t>
            </a:r>
            <a:r>
              <a:rPr b="1" i="0" lang="en-US" sz="2400" u="none">
                <a:solidFill>
                  <a:schemeClr val="dk1"/>
                </a:solidFill>
                <a:latin typeface="Arimo"/>
                <a:ea typeface="Arimo"/>
                <a:cs typeface="Arimo"/>
                <a:sym typeface="Arimo"/>
              </a:rPr>
              <a:t> 01001011  00101101  00100010  01001110</a:t>
            </a:r>
            <a:endParaRPr/>
          </a:p>
        </p:txBody>
      </p:sp>
      <p:grpSp>
        <p:nvGrpSpPr>
          <p:cNvPr id="240" name="Google Shape;240;p25"/>
          <p:cNvGrpSpPr/>
          <p:nvPr/>
        </p:nvGrpSpPr>
        <p:grpSpPr>
          <a:xfrm>
            <a:off x="0" y="0"/>
            <a:ext cx="9144000" cy="609600"/>
            <a:chOff x="0" y="2448"/>
            <a:chExt cx="5760" cy="384"/>
          </a:xfrm>
        </p:grpSpPr>
        <p:sp>
          <p:nvSpPr>
            <p:cNvPr id="241" name="Google Shape;241;p2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42" name="Google Shape;242;p25"/>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1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38" name="Google Shape;1538;p11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39" name="Google Shape;1539;p115"/>
          <p:cNvSpPr txBox="1"/>
          <p:nvPr/>
        </p:nvSpPr>
        <p:spPr>
          <a:xfrm>
            <a:off x="76200" y="777875"/>
            <a:ext cx="8839200"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Let us solve the problem in two steps. In the first step, we allocate a subblock of addresses to each group. The total number of addresses allocated to each group and the prefix length for each subblock can found as</a:t>
            </a:r>
            <a:endParaRPr/>
          </a:p>
        </p:txBody>
      </p:sp>
      <p:grpSp>
        <p:nvGrpSpPr>
          <p:cNvPr id="1540" name="Google Shape;1540;p115"/>
          <p:cNvGrpSpPr/>
          <p:nvPr/>
        </p:nvGrpSpPr>
        <p:grpSpPr>
          <a:xfrm>
            <a:off x="0" y="0"/>
            <a:ext cx="9144000" cy="609600"/>
            <a:chOff x="0" y="2448"/>
            <a:chExt cx="5760" cy="384"/>
          </a:xfrm>
        </p:grpSpPr>
        <p:sp>
          <p:nvSpPr>
            <p:cNvPr id="1541" name="Google Shape;1541;p11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42" name="Google Shape;1542;p115"/>
            <p:cNvSpPr txBox="1"/>
            <p:nvPr/>
          </p:nvSpPr>
          <p:spPr>
            <a:xfrm>
              <a:off x="0" y="2448"/>
              <a:ext cx="2874"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5.35  Continued</a:t>
              </a:r>
              <a:endParaRPr/>
            </a:p>
          </p:txBody>
        </p:sp>
      </p:grpSp>
      <p:pic>
        <p:nvPicPr>
          <p:cNvPr id="1543" name="Google Shape;1543;p115"/>
          <p:cNvPicPr preferRelativeResize="0"/>
          <p:nvPr/>
        </p:nvPicPr>
        <p:blipFill rotWithShape="1">
          <a:blip r:embed="rId3">
            <a:alphaModFix/>
          </a:blip>
          <a:srcRect b="0" l="0" r="0" t="0"/>
          <a:stretch/>
        </p:blipFill>
        <p:spPr>
          <a:xfrm>
            <a:off x="96837" y="3005137"/>
            <a:ext cx="8940800" cy="1177925"/>
          </a:xfrm>
          <a:prstGeom prst="rect">
            <a:avLst/>
          </a:prstGeom>
          <a:noFill/>
          <a:ln>
            <a:noFill/>
          </a:ln>
        </p:spPr>
      </p:pic>
      <p:sp>
        <p:nvSpPr>
          <p:cNvPr id="1544" name="Google Shape;1544;p115"/>
          <p:cNvSpPr txBox="1"/>
          <p:nvPr/>
        </p:nvSpPr>
        <p:spPr>
          <a:xfrm>
            <a:off x="304800" y="4419600"/>
            <a:ext cx="8839200"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5.33 shows the design for the first hierarchical level. Figure 5.34 shows the second level of the hierarchy. Note that we have used the first address for each customer as the subnet address and have reserved the last address as a special address.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1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51" name="Google Shape;1551;p11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52" name="Google Shape;1552;p116"/>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5.33</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5.35: first step</a:t>
            </a:r>
            <a:endParaRPr/>
          </a:p>
        </p:txBody>
      </p:sp>
      <p:sp>
        <p:nvSpPr>
          <p:cNvPr id="1553" name="Google Shape;1553;p11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4" name="Google Shape;1554;p11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5" name="Google Shape;1555;p11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6" name="Google Shape;1556;p11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7" name="Google Shape;1557;p11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8" name="Google Shape;1558;p11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59" name="Google Shape;1559;p11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560" name="Google Shape;1560;p116"/>
          <p:cNvPicPr preferRelativeResize="0"/>
          <p:nvPr/>
        </p:nvPicPr>
        <p:blipFill rotWithShape="1">
          <a:blip r:embed="rId3">
            <a:alphaModFix/>
          </a:blip>
          <a:srcRect b="0" l="0" r="0" t="0"/>
          <a:stretch/>
        </p:blipFill>
        <p:spPr>
          <a:xfrm>
            <a:off x="0" y="1865312"/>
            <a:ext cx="8885237" cy="286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1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67" name="Google Shape;1567;p11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68" name="Google Shape;1568;p117"/>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5.34</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5.35: second step</a:t>
            </a:r>
            <a:endParaRPr/>
          </a:p>
        </p:txBody>
      </p:sp>
      <p:sp>
        <p:nvSpPr>
          <p:cNvPr id="1569" name="Google Shape;1569;p1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0" name="Google Shape;1570;p1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1" name="Google Shape;1571;p1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2" name="Google Shape;1572;p1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3" name="Google Shape;1573;p1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4" name="Google Shape;1574;p1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75" name="Google Shape;1575;p1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576" name="Google Shape;1576;p117"/>
          <p:cNvPicPr preferRelativeResize="0"/>
          <p:nvPr/>
        </p:nvPicPr>
        <p:blipFill rotWithShape="1">
          <a:blip r:embed="rId3">
            <a:alphaModFix/>
          </a:blip>
          <a:srcRect b="0" l="0" r="0" t="0"/>
          <a:stretch/>
        </p:blipFill>
        <p:spPr>
          <a:xfrm>
            <a:off x="450850" y="1066800"/>
            <a:ext cx="7778750" cy="1781175"/>
          </a:xfrm>
          <a:prstGeom prst="rect">
            <a:avLst/>
          </a:prstGeom>
          <a:noFill/>
          <a:ln>
            <a:noFill/>
          </a:ln>
        </p:spPr>
      </p:pic>
      <p:pic>
        <p:nvPicPr>
          <p:cNvPr id="1577" name="Google Shape;1577;p117"/>
          <p:cNvPicPr preferRelativeResize="0"/>
          <p:nvPr/>
        </p:nvPicPr>
        <p:blipFill rotWithShape="1">
          <a:blip r:embed="rId4">
            <a:alphaModFix/>
          </a:blip>
          <a:srcRect b="0" l="0" r="0" t="0"/>
          <a:stretch/>
        </p:blipFill>
        <p:spPr>
          <a:xfrm>
            <a:off x="457200" y="2819400"/>
            <a:ext cx="7732712" cy="1746250"/>
          </a:xfrm>
          <a:prstGeom prst="rect">
            <a:avLst/>
          </a:prstGeom>
          <a:noFill/>
          <a:ln>
            <a:noFill/>
          </a:ln>
        </p:spPr>
      </p:pic>
      <p:pic>
        <p:nvPicPr>
          <p:cNvPr id="1578" name="Google Shape;1578;p117"/>
          <p:cNvPicPr preferRelativeResize="0"/>
          <p:nvPr/>
        </p:nvPicPr>
        <p:blipFill rotWithShape="1">
          <a:blip r:embed="rId5">
            <a:alphaModFix/>
          </a:blip>
          <a:srcRect b="0" l="0" r="0" t="0"/>
          <a:stretch/>
        </p:blipFill>
        <p:spPr>
          <a:xfrm>
            <a:off x="457200" y="4541837"/>
            <a:ext cx="7715250" cy="17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1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85" name="Google Shape;1585;p11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86" name="Google Shape;1586;p118"/>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87" name="Google Shape;1587;p118"/>
          <p:cNvSpPr txBox="1"/>
          <p:nvPr/>
        </p:nvSpPr>
        <p:spPr>
          <a:xfrm>
            <a:off x="228600" y="355600"/>
            <a:ext cx="5819775" cy="650875"/>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a:buNone/>
            </a:pPr>
            <a:r>
              <a:rPr b="1" i="0" lang="en-US" sz="3600" u="none">
                <a:solidFill>
                  <a:schemeClr val="lt1"/>
                </a:solidFill>
                <a:latin typeface="Times"/>
                <a:ea typeface="Times"/>
                <a:cs typeface="Times"/>
                <a:sym typeface="Times"/>
              </a:rPr>
              <a:t>5-4  SPECIAL ADDRESSES</a:t>
            </a:r>
            <a:endParaRPr/>
          </a:p>
        </p:txBody>
      </p:sp>
      <p:sp>
        <p:nvSpPr>
          <p:cNvPr id="1588" name="Google Shape;1588;p118"/>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89" name="Google Shape;1589;p118"/>
          <p:cNvSpPr txBox="1"/>
          <p:nvPr/>
        </p:nvSpPr>
        <p:spPr>
          <a:xfrm>
            <a:off x="381000" y="1524000"/>
            <a:ext cx="85344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mo"/>
              <a:buNone/>
            </a:pPr>
            <a:r>
              <a:rPr b="1" i="0" lang="en-US" sz="2800" u="none">
                <a:solidFill>
                  <a:schemeClr val="dk1"/>
                </a:solidFill>
                <a:latin typeface="Arimo"/>
                <a:ea typeface="Arimo"/>
                <a:cs typeface="Arimo"/>
                <a:sym typeface="Arimo"/>
              </a:rPr>
              <a:t>In classful addressing some addresses were reserved for special purposes. The classless addressing scheme inherits some of these special addresses from classful addressing.</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99"/>
            </a:gs>
            <a:gs pos="100000">
              <a:srgbClr val="767647"/>
            </a:gs>
          </a:gsLst>
          <a:lin ang="0" scaled="0"/>
        </a:gradFill>
      </p:bgPr>
    </p:bg>
    <p:spTree>
      <p:nvGrpSpPr>
        <p:cNvPr id="1594" name="Shape 1594"/>
        <p:cNvGrpSpPr/>
        <p:nvPr/>
      </p:nvGrpSpPr>
      <p:grpSpPr>
        <a:xfrm>
          <a:off x="0" y="0"/>
          <a:ext cx="0" cy="0"/>
          <a:chOff x="0" y="0"/>
          <a:chExt cx="0" cy="0"/>
        </a:xfrm>
      </p:grpSpPr>
      <p:sp>
        <p:nvSpPr>
          <p:cNvPr id="1595" name="Google Shape;1595;p11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96" name="Google Shape;1596;p11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97" name="Google Shape;1597;p119"/>
          <p:cNvSpPr txBox="1"/>
          <p:nvPr/>
        </p:nvSpPr>
        <p:spPr>
          <a:xfrm>
            <a:off x="228600" y="152400"/>
            <a:ext cx="546893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200"/>
              <a:buFont typeface="Times"/>
              <a:buNone/>
            </a:pPr>
            <a:r>
              <a:rPr b="1" i="1" lang="en-US" sz="3200" u="none">
                <a:solidFill>
                  <a:schemeClr val="hlink"/>
                </a:solidFill>
                <a:latin typeface="Times"/>
                <a:ea typeface="Times"/>
                <a:cs typeface="Times"/>
                <a:sym typeface="Times"/>
              </a:rPr>
              <a:t>Topics Discussed in the Section</a:t>
            </a:r>
            <a:endParaRPr/>
          </a:p>
        </p:txBody>
      </p:sp>
      <p:sp>
        <p:nvSpPr>
          <p:cNvPr id="1598" name="Google Shape;1598;p1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99" name="Google Shape;1599;p119"/>
          <p:cNvSpPr txBox="1"/>
          <p:nvPr/>
        </p:nvSpPr>
        <p:spPr>
          <a:xfrm>
            <a:off x="304800" y="989012"/>
            <a:ext cx="6705600" cy="1031875"/>
          </a:xfrm>
          <a:prstGeom prst="rect">
            <a:avLst/>
          </a:prstGeom>
          <a:noFill/>
          <a:ln>
            <a:noFill/>
          </a:ln>
        </p:spPr>
        <p:txBody>
          <a:bodyPr anchorCtr="0" anchor="t" bIns="45700" lIns="91425" spcFirstLastPara="1" rIns="91425" wrap="square" tIns="45700">
            <a:spAutoFit/>
          </a:bodyPr>
          <a:lstStyle/>
          <a:p>
            <a:pPr indent="-208025" lvl="0" marL="0" marR="0" rtl="0" algn="l">
              <a:lnSpc>
                <a:spcPct val="100000"/>
              </a:lnSpc>
              <a:spcBef>
                <a:spcPts val="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Special Blocks</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Special Addresses in each Block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5000"/>
                                        <p:tgtEl>
                                          <p:spTgt spid="1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pic>
        <p:nvPicPr>
          <p:cNvPr id="1604" name="Google Shape;1604;p120"/>
          <p:cNvPicPr preferRelativeResize="0"/>
          <p:nvPr/>
        </p:nvPicPr>
        <p:blipFill rotWithShape="1">
          <a:blip r:embed="rId3">
            <a:alphaModFix/>
          </a:blip>
          <a:srcRect b="0" l="0" r="0" t="0"/>
          <a:stretch/>
        </p:blipFill>
        <p:spPr>
          <a:xfrm>
            <a:off x="7974012" y="5362575"/>
            <a:ext cx="1169987" cy="409575"/>
          </a:xfrm>
          <a:prstGeom prst="rect">
            <a:avLst/>
          </a:prstGeom>
          <a:noFill/>
          <a:ln>
            <a:noFill/>
          </a:ln>
        </p:spPr>
      </p:pic>
      <p:sp>
        <p:nvSpPr>
          <p:cNvPr id="1605" name="Google Shape;1605;p120"/>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3300"/>
              <a:buFont typeface="Times"/>
              <a:buNone/>
            </a:pPr>
            <a:r>
              <a:rPr b="1" i="0" lang="en-US" sz="3300" u="none">
                <a:solidFill>
                  <a:schemeClr val="lt1"/>
                </a:solidFill>
                <a:latin typeface="Times"/>
                <a:ea typeface="Times"/>
                <a:cs typeface="Times"/>
                <a:sym typeface="Times"/>
              </a:rPr>
              <a:t>SPECIAL ADDRESSES</a:t>
            </a:r>
            <a:endParaRPr/>
          </a:p>
        </p:txBody>
      </p:sp>
      <p:pic>
        <p:nvPicPr>
          <p:cNvPr id="1606" name="Google Shape;1606;p120"/>
          <p:cNvPicPr preferRelativeResize="0"/>
          <p:nvPr/>
        </p:nvPicPr>
        <p:blipFill rotWithShape="1">
          <a:blip r:embed="rId4">
            <a:alphaModFix/>
          </a:blip>
          <a:srcRect b="0" l="0" r="0" t="0"/>
          <a:stretch/>
        </p:blipFill>
        <p:spPr>
          <a:xfrm>
            <a:off x="830262" y="5345112"/>
            <a:ext cx="874712" cy="417512"/>
          </a:xfrm>
          <a:prstGeom prst="rect">
            <a:avLst/>
          </a:prstGeom>
          <a:noFill/>
          <a:ln>
            <a:noFill/>
          </a:ln>
        </p:spPr>
      </p:pic>
      <p:pic>
        <p:nvPicPr>
          <p:cNvPr descr="C:\Users\LENOVO\Downloads\EU.jpg.png" id="1607" name="Google Shape;1607;p120"/>
          <p:cNvPicPr preferRelativeResize="0"/>
          <p:nvPr/>
        </p:nvPicPr>
        <p:blipFill rotWithShape="1">
          <a:blip r:embed="rId5">
            <a:alphaModFix/>
          </a:blip>
          <a:srcRect b="0" l="0" r="0" t="0"/>
          <a:stretch/>
        </p:blipFill>
        <p:spPr>
          <a:xfrm>
            <a:off x="6350" y="5227637"/>
            <a:ext cx="823912" cy="833437"/>
          </a:xfrm>
          <a:prstGeom prst="rect">
            <a:avLst/>
          </a:prstGeom>
          <a:noFill/>
          <a:ln>
            <a:noFill/>
          </a:ln>
        </p:spPr>
      </p:pic>
      <p:pic>
        <p:nvPicPr>
          <p:cNvPr id="1608" name="Google Shape;1608;p120"/>
          <p:cNvPicPr preferRelativeResize="0"/>
          <p:nvPr/>
        </p:nvPicPr>
        <p:blipFill rotWithShape="1">
          <a:blip r:embed="rId6">
            <a:alphaModFix/>
          </a:blip>
          <a:srcRect b="0" l="0" r="0" t="0"/>
          <a:stretch/>
        </p:blipFill>
        <p:spPr>
          <a:xfrm>
            <a:off x="8248650" y="4460875"/>
            <a:ext cx="803275" cy="850900"/>
          </a:xfrm>
          <a:prstGeom prst="rect">
            <a:avLst/>
          </a:prstGeom>
          <a:noFill/>
          <a:ln>
            <a:noFill/>
          </a:ln>
        </p:spPr>
      </p:pic>
      <p:sp>
        <p:nvSpPr>
          <p:cNvPr id="1609" name="Google Shape;1609;p120"/>
          <p:cNvSpPr txBox="1"/>
          <p:nvPr/>
        </p:nvSpPr>
        <p:spPr>
          <a:xfrm>
            <a:off x="417512" y="1595437"/>
            <a:ext cx="7556500" cy="992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900"/>
              <a:buFont typeface="Arimo"/>
              <a:buNone/>
            </a:pPr>
            <a:r>
              <a:rPr b="1" i="0" lang="en-US" sz="1900" u="none">
                <a:solidFill>
                  <a:schemeClr val="dk1"/>
                </a:solidFill>
                <a:latin typeface="Arimo"/>
                <a:ea typeface="Arimo"/>
                <a:cs typeface="Arimo"/>
                <a:sym typeface="Arimo"/>
              </a:rPr>
              <a:t>In classful addressing some addresses were reserved for special purposes. The classless addressing scheme inherits some of these special addresses from classful addressing.</a:t>
            </a:r>
            <a:endParaRPr/>
          </a:p>
        </p:txBody>
      </p:sp>
      <p:sp>
        <p:nvSpPr>
          <p:cNvPr id="1610" name="Google Shape;1610;p120"/>
          <p:cNvSpPr txBox="1"/>
          <p:nvPr/>
        </p:nvSpPr>
        <p:spPr>
          <a:xfrm>
            <a:off x="476250" y="2728912"/>
            <a:ext cx="4572000" cy="692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900"/>
              <a:buFont typeface="Tahoma"/>
              <a:buNone/>
            </a:pPr>
            <a:r>
              <a:rPr b="1" i="0" lang="en-US" sz="1900" u="none">
                <a:solidFill>
                  <a:srgbClr val="FF0000"/>
                </a:solidFill>
                <a:latin typeface="Tahoma"/>
                <a:ea typeface="Tahoma"/>
                <a:cs typeface="Tahoma"/>
                <a:sym typeface="Tahoma"/>
              </a:rPr>
              <a:t>All-Zeros Address  : </a:t>
            </a:r>
            <a:r>
              <a:rPr b="1" i="0" lang="en-US" sz="1900" u="none">
                <a:solidFill>
                  <a:schemeClr val="dk1"/>
                </a:solidFill>
                <a:latin typeface="Tahoma"/>
                <a:ea typeface="Tahoma"/>
                <a:cs typeface="Tahoma"/>
                <a:sym typeface="Tahoma"/>
              </a:rPr>
              <a:t>The block 0.0.0.0/32</a:t>
            </a:r>
            <a:endParaRPr/>
          </a:p>
        </p:txBody>
      </p:sp>
      <p:sp>
        <p:nvSpPr>
          <p:cNvPr id="1611" name="Google Shape;1611;p120"/>
          <p:cNvSpPr txBox="1"/>
          <p:nvPr/>
        </p:nvSpPr>
        <p:spPr>
          <a:xfrm>
            <a:off x="417512" y="3549650"/>
            <a:ext cx="5900737" cy="692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900"/>
              <a:buFont typeface="Tahoma"/>
              <a:buNone/>
            </a:pPr>
            <a:r>
              <a:rPr b="1" i="0" lang="en-US" sz="1900" u="none">
                <a:solidFill>
                  <a:srgbClr val="FF0000"/>
                </a:solidFill>
                <a:latin typeface="Tahoma"/>
                <a:ea typeface="Tahoma"/>
                <a:cs typeface="Tahoma"/>
                <a:sym typeface="Tahoma"/>
              </a:rPr>
              <a:t>All-Ones Address: </a:t>
            </a:r>
            <a:r>
              <a:rPr b="1" i="0" lang="en-US" sz="1900" u="none">
                <a:solidFill>
                  <a:schemeClr val="dk1"/>
                </a:solidFill>
                <a:latin typeface="Tahoma"/>
                <a:ea typeface="Tahoma"/>
                <a:cs typeface="Tahoma"/>
                <a:sym typeface="Tahoma"/>
              </a:rPr>
              <a:t>Limited Broadcast Address</a:t>
            </a:r>
            <a:endParaRPr/>
          </a:p>
          <a:p>
            <a:pPr indent="0" lvl="0" marL="0" marR="0" rtl="0" algn="l">
              <a:lnSpc>
                <a:spcPct val="100000"/>
              </a:lnSpc>
              <a:spcBef>
                <a:spcPts val="0"/>
              </a:spcBef>
              <a:spcAft>
                <a:spcPts val="0"/>
              </a:spcAft>
              <a:buClr>
                <a:schemeClr val="dk1"/>
              </a:buClr>
              <a:buSzPts val="1900"/>
              <a:buFont typeface="Tahoma"/>
              <a:buNone/>
            </a:pPr>
            <a:r>
              <a:rPr b="1" i="0" lang="en-US" sz="1900" u="none">
                <a:solidFill>
                  <a:schemeClr val="dk1"/>
                </a:solidFill>
                <a:latin typeface="Tahoma"/>
                <a:ea typeface="Tahoma"/>
                <a:cs typeface="Tahoma"/>
                <a:sym typeface="Tahoma"/>
              </a:rPr>
              <a:t>The block 255.255.255.255/32</a:t>
            </a:r>
            <a:endParaRPr/>
          </a:p>
        </p:txBody>
      </p:sp>
      <p:sp>
        <p:nvSpPr>
          <p:cNvPr id="1612" name="Google Shape;1612;p120"/>
          <p:cNvSpPr txBox="1"/>
          <p:nvPr/>
        </p:nvSpPr>
        <p:spPr>
          <a:xfrm>
            <a:off x="417512" y="4460875"/>
            <a:ext cx="24606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Tahoma"/>
              <a:buNone/>
            </a:pPr>
            <a:r>
              <a:rPr b="1" i="0" lang="en-US" sz="1800" u="none">
                <a:solidFill>
                  <a:srgbClr val="FF0000"/>
                </a:solidFill>
                <a:latin typeface="Tahoma"/>
                <a:ea typeface="Tahoma"/>
                <a:cs typeface="Tahoma"/>
                <a:sym typeface="Tahoma"/>
              </a:rPr>
              <a:t>Loopback Addre</a:t>
            </a:r>
            <a:r>
              <a:rPr b="1" i="0" lang="en-US" sz="1500" u="none">
                <a:solidFill>
                  <a:srgbClr val="FF0000"/>
                </a:solidFill>
                <a:latin typeface="Tahoma"/>
                <a:ea typeface="Tahoma"/>
                <a:cs typeface="Tahoma"/>
                <a:sym typeface="Tahoma"/>
              </a:rPr>
              <a:t>sses</a:t>
            </a:r>
            <a:endParaRPr/>
          </a:p>
        </p:txBody>
      </p:sp>
      <p:sp>
        <p:nvSpPr>
          <p:cNvPr id="1613" name="Google Shape;1613;p120"/>
          <p:cNvSpPr txBox="1"/>
          <p:nvPr/>
        </p:nvSpPr>
        <p:spPr>
          <a:xfrm>
            <a:off x="744537" y="4751387"/>
            <a:ext cx="6902450" cy="554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Times New Roman"/>
              <a:buNone/>
            </a:pPr>
            <a:r>
              <a:rPr b="1" i="0" lang="en-US" sz="1500" u="none">
                <a:solidFill>
                  <a:schemeClr val="dk1"/>
                </a:solidFill>
                <a:latin typeface="Times New Roman"/>
                <a:ea typeface="Times New Roman"/>
                <a:cs typeface="Times New Roman"/>
                <a:sym typeface="Times New Roman"/>
              </a:rPr>
              <a:t>The block 127.0.0.0/8 is used for the loopback address, which is an address used to test the software on a machine</a:t>
            </a:r>
            <a:endParaRPr/>
          </a:p>
        </p:txBody>
      </p:sp>
      <p:pic>
        <p:nvPicPr>
          <p:cNvPr id="1614" name="Google Shape;1614;p120"/>
          <p:cNvPicPr preferRelativeResize="0"/>
          <p:nvPr/>
        </p:nvPicPr>
        <p:blipFill rotWithShape="1">
          <a:blip r:embed="rId7">
            <a:alphaModFix/>
          </a:blip>
          <a:srcRect b="0" l="0" r="0" t="0"/>
          <a:stretch/>
        </p:blipFill>
        <p:spPr>
          <a:xfrm>
            <a:off x="5048250" y="3016250"/>
            <a:ext cx="3044825" cy="846137"/>
          </a:xfrm>
          <a:prstGeom prst="rect">
            <a:avLst/>
          </a:prstGeom>
          <a:noFill/>
          <a:ln>
            <a:noFill/>
          </a:ln>
        </p:spPr>
      </p:pic>
      <p:pic>
        <p:nvPicPr>
          <p:cNvPr id="1615" name="Google Shape;1615;p120"/>
          <p:cNvPicPr preferRelativeResize="0"/>
          <p:nvPr/>
        </p:nvPicPr>
        <p:blipFill rotWithShape="1">
          <a:blip r:embed="rId8">
            <a:alphaModFix/>
          </a:blip>
          <a:srcRect b="0" l="0" r="0" t="0"/>
          <a:stretch/>
        </p:blipFill>
        <p:spPr>
          <a:xfrm>
            <a:off x="5638800" y="3340100"/>
            <a:ext cx="1365250" cy="920750"/>
          </a:xfrm>
          <a:prstGeom prst="rect">
            <a:avLst/>
          </a:prstGeom>
          <a:noFill/>
          <a:ln>
            <a:noFill/>
          </a:ln>
        </p:spPr>
      </p:pic>
      <p:pic>
        <p:nvPicPr>
          <p:cNvPr id="1616" name="Google Shape;1616;p120"/>
          <p:cNvPicPr preferRelativeResize="0"/>
          <p:nvPr/>
        </p:nvPicPr>
        <p:blipFill rotWithShape="1">
          <a:blip r:embed="rId9">
            <a:alphaModFix/>
          </a:blip>
          <a:srcRect b="0" l="0" r="0" t="0"/>
          <a:stretch/>
        </p:blipFill>
        <p:spPr>
          <a:xfrm>
            <a:off x="487362" y="3162300"/>
            <a:ext cx="3302000" cy="136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2000"/>
                                        <p:tgtEl>
                                          <p:spTgt spid="1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121"/>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22" name="Google Shape;1622;p121"/>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pic>
        <p:nvPicPr>
          <p:cNvPr id="1623" name="Google Shape;1623;p121"/>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24" name="Google Shape;1624;p121"/>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25" name="Google Shape;1625;p121"/>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sp>
        <p:nvSpPr>
          <p:cNvPr id="1626" name="Google Shape;1626;p121"/>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2060"/>
              </a:buClr>
              <a:buSzPts val="3300"/>
              <a:buFont typeface="Lucida Sans"/>
              <a:buNone/>
            </a:pPr>
            <a:r>
              <a:rPr b="1" i="0" lang="en-US" sz="3300" u="none">
                <a:solidFill>
                  <a:srgbClr val="002060"/>
                </a:solidFill>
                <a:latin typeface="Lucida Sans"/>
                <a:ea typeface="Lucida Sans"/>
                <a:cs typeface="Lucida Sans"/>
                <a:sym typeface="Lucida Sans"/>
              </a:rPr>
              <a:t>Unicast Multicast and Broadcast</a:t>
            </a:r>
            <a:endParaRPr/>
          </a:p>
        </p:txBody>
      </p:sp>
      <p:pic>
        <p:nvPicPr>
          <p:cNvPr id="1627" name="Google Shape;1627;p121"/>
          <p:cNvPicPr preferRelativeResize="0"/>
          <p:nvPr/>
        </p:nvPicPr>
        <p:blipFill rotWithShape="1">
          <a:blip r:embed="rId8">
            <a:alphaModFix/>
          </a:blip>
          <a:srcRect b="0" l="0" r="0" t="0"/>
          <a:stretch/>
        </p:blipFill>
        <p:spPr>
          <a:xfrm>
            <a:off x="195262" y="1547812"/>
            <a:ext cx="3681412" cy="2130425"/>
          </a:xfrm>
          <a:prstGeom prst="rect">
            <a:avLst/>
          </a:prstGeom>
          <a:noFill/>
          <a:ln>
            <a:noFill/>
          </a:ln>
        </p:spPr>
      </p:pic>
      <p:pic>
        <p:nvPicPr>
          <p:cNvPr id="1628" name="Google Shape;1628;p121"/>
          <p:cNvPicPr preferRelativeResize="0"/>
          <p:nvPr/>
        </p:nvPicPr>
        <p:blipFill rotWithShape="1">
          <a:blip r:embed="rId9">
            <a:alphaModFix/>
          </a:blip>
          <a:srcRect b="0" l="0" r="0" t="0"/>
          <a:stretch/>
        </p:blipFill>
        <p:spPr>
          <a:xfrm>
            <a:off x="4287837" y="1547812"/>
            <a:ext cx="3686175" cy="2070100"/>
          </a:xfrm>
          <a:prstGeom prst="rect">
            <a:avLst/>
          </a:prstGeom>
          <a:noFill/>
          <a:ln>
            <a:noFill/>
          </a:ln>
        </p:spPr>
      </p:pic>
      <p:pic>
        <p:nvPicPr>
          <p:cNvPr id="1629" name="Google Shape;1629;p121"/>
          <p:cNvPicPr preferRelativeResize="0"/>
          <p:nvPr/>
        </p:nvPicPr>
        <p:blipFill rotWithShape="1">
          <a:blip r:embed="rId10">
            <a:alphaModFix/>
          </a:blip>
          <a:srcRect b="0" l="0" r="0" t="0"/>
          <a:stretch/>
        </p:blipFill>
        <p:spPr>
          <a:xfrm>
            <a:off x="2632075" y="3795712"/>
            <a:ext cx="4143375" cy="211296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p122"/>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35" name="Google Shape;1635;p122"/>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pic>
        <p:nvPicPr>
          <p:cNvPr id="1636" name="Google Shape;1636;p122"/>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37" name="Google Shape;1637;p122"/>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38" name="Google Shape;1638;p122"/>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pic>
        <p:nvPicPr>
          <p:cNvPr id="1639" name="Google Shape;1639;p122"/>
          <p:cNvPicPr preferRelativeResize="0"/>
          <p:nvPr/>
        </p:nvPicPr>
        <p:blipFill rotWithShape="1">
          <a:blip r:embed="rId8">
            <a:alphaModFix/>
          </a:blip>
          <a:srcRect b="0" l="0" r="0" t="22105"/>
          <a:stretch/>
        </p:blipFill>
        <p:spPr>
          <a:xfrm>
            <a:off x="-3175" y="2251075"/>
            <a:ext cx="8948737" cy="1244600"/>
          </a:xfrm>
          <a:prstGeom prst="rect">
            <a:avLst/>
          </a:prstGeom>
          <a:noFill/>
          <a:ln>
            <a:noFill/>
          </a:ln>
        </p:spPr>
      </p:pic>
      <p:sp>
        <p:nvSpPr>
          <p:cNvPr id="1640" name="Google Shape;1640;p122"/>
          <p:cNvSpPr txBox="1"/>
          <p:nvPr/>
        </p:nvSpPr>
        <p:spPr>
          <a:xfrm>
            <a:off x="461962" y="1498600"/>
            <a:ext cx="6653212" cy="968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100"/>
              <a:buFont typeface="Tahoma"/>
              <a:buNone/>
            </a:pPr>
            <a:r>
              <a:rPr b="1" i="0" lang="en-US" sz="2100" u="none">
                <a:solidFill>
                  <a:srgbClr val="FF0000"/>
                </a:solidFill>
                <a:latin typeface="Tahoma"/>
                <a:ea typeface="Tahoma"/>
                <a:cs typeface="Tahoma"/>
                <a:sym typeface="Tahoma"/>
              </a:rPr>
              <a:t>Private Addresses/Local Address</a:t>
            </a:r>
            <a:endParaRPr/>
          </a:p>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A number of blocks are assigned for private use. They are not recognized globally.</a:t>
            </a:r>
            <a:endParaRPr/>
          </a:p>
        </p:txBody>
      </p:sp>
      <p:sp>
        <p:nvSpPr>
          <p:cNvPr id="1641" name="Google Shape;1641;p122"/>
          <p:cNvSpPr txBox="1"/>
          <p:nvPr/>
        </p:nvSpPr>
        <p:spPr>
          <a:xfrm>
            <a:off x="620712" y="3798887"/>
            <a:ext cx="63595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224.0.0.0/4 is reserved for multicast communication.</a:t>
            </a:r>
            <a:endParaRPr/>
          </a:p>
        </p:txBody>
      </p:sp>
      <p:sp>
        <p:nvSpPr>
          <p:cNvPr id="1642" name="Google Shape;1642;p122"/>
          <p:cNvSpPr txBox="1"/>
          <p:nvPr/>
        </p:nvSpPr>
        <p:spPr>
          <a:xfrm>
            <a:off x="114300" y="9715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3300"/>
              <a:buFont typeface="Times"/>
              <a:buNone/>
            </a:pPr>
            <a:r>
              <a:rPr b="1" i="0" lang="en-US" sz="3300" u="none">
                <a:solidFill>
                  <a:schemeClr val="lt1"/>
                </a:solidFill>
                <a:latin typeface="Times"/>
                <a:ea typeface="Times"/>
                <a:cs typeface="Times"/>
                <a:sym typeface="Times"/>
              </a:rPr>
              <a:t>SPECIAL ADDRESSES</a:t>
            </a:r>
            <a:endParaRPr/>
          </a:p>
        </p:txBody>
      </p:sp>
      <p:sp>
        <p:nvSpPr>
          <p:cNvPr id="1643" name="Google Shape;1643;p122"/>
          <p:cNvSpPr txBox="1"/>
          <p:nvPr/>
        </p:nvSpPr>
        <p:spPr>
          <a:xfrm>
            <a:off x="620712" y="3463925"/>
            <a:ext cx="30972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Multicast communication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pic>
        <p:nvPicPr>
          <p:cNvPr id="1648" name="Google Shape;1648;p123"/>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49" name="Google Shape;1649;p123"/>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pic>
        <p:nvPicPr>
          <p:cNvPr id="1650" name="Google Shape;1650;p123"/>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51" name="Google Shape;1651;p123"/>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52" name="Google Shape;1652;p123"/>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sp>
        <p:nvSpPr>
          <p:cNvPr id="1653" name="Google Shape;1653;p123"/>
          <p:cNvSpPr txBox="1"/>
          <p:nvPr/>
        </p:nvSpPr>
        <p:spPr>
          <a:xfrm>
            <a:off x="417512" y="1747837"/>
            <a:ext cx="33353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Special Addresses in Each block</a:t>
            </a:r>
            <a:endParaRPr/>
          </a:p>
        </p:txBody>
      </p:sp>
      <p:sp>
        <p:nvSpPr>
          <p:cNvPr id="1654" name="Google Shape;1654;p123"/>
          <p:cNvSpPr txBox="1"/>
          <p:nvPr/>
        </p:nvSpPr>
        <p:spPr>
          <a:xfrm>
            <a:off x="595312" y="2203450"/>
            <a:ext cx="18923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Network Address</a:t>
            </a:r>
            <a:endParaRPr/>
          </a:p>
        </p:txBody>
      </p:sp>
      <p:sp>
        <p:nvSpPr>
          <p:cNvPr id="1655" name="Google Shape;1655;p123"/>
          <p:cNvSpPr txBox="1"/>
          <p:nvPr/>
        </p:nvSpPr>
        <p:spPr>
          <a:xfrm>
            <a:off x="830262" y="2559050"/>
            <a:ext cx="77851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The have already discussed network addresses. The ﬁrst address (with the sufﬁx set all to 0s) in a block deﬁnes the network address. </a:t>
            </a:r>
            <a:endParaRPr/>
          </a:p>
        </p:txBody>
      </p:sp>
      <p:sp>
        <p:nvSpPr>
          <p:cNvPr id="1656" name="Google Shape;1656;p123"/>
          <p:cNvSpPr txBox="1"/>
          <p:nvPr/>
        </p:nvSpPr>
        <p:spPr>
          <a:xfrm>
            <a:off x="6324600" y="3062287"/>
            <a:ext cx="13462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10.28.0.0/29</a:t>
            </a:r>
            <a:endParaRPr/>
          </a:p>
        </p:txBody>
      </p:sp>
      <p:sp>
        <p:nvSpPr>
          <p:cNvPr id="1657" name="Google Shape;1657;p123"/>
          <p:cNvSpPr txBox="1"/>
          <p:nvPr/>
        </p:nvSpPr>
        <p:spPr>
          <a:xfrm>
            <a:off x="714375" y="3430587"/>
            <a:ext cx="7900987"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Direct Broadcast Address</a:t>
            </a:r>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The last address in a block or subblock (with the sufﬁx set all to 1s) can be used as a direct broadcast address. This address is usually used by a router to send a packet to all hosts in a speciﬁc network. </a:t>
            </a:r>
            <a:endParaRPr/>
          </a:p>
        </p:txBody>
      </p:sp>
      <p:pic>
        <p:nvPicPr>
          <p:cNvPr id="1658" name="Google Shape;1658;p123"/>
          <p:cNvPicPr preferRelativeResize="0"/>
          <p:nvPr/>
        </p:nvPicPr>
        <p:blipFill rotWithShape="1">
          <a:blip r:embed="rId8">
            <a:alphaModFix/>
          </a:blip>
          <a:srcRect b="0" l="0" r="0" t="0"/>
          <a:stretch/>
        </p:blipFill>
        <p:spPr>
          <a:xfrm>
            <a:off x="831850" y="2795587"/>
            <a:ext cx="7467600" cy="3768725"/>
          </a:xfrm>
          <a:prstGeom prst="rect">
            <a:avLst/>
          </a:prstGeom>
          <a:noFill/>
          <a:ln>
            <a:noFill/>
          </a:ln>
        </p:spPr>
      </p:pic>
      <p:sp>
        <p:nvSpPr>
          <p:cNvPr id="1659" name="Google Shape;1659;p123"/>
          <p:cNvSpPr txBox="1"/>
          <p:nvPr/>
        </p:nvSpPr>
        <p:spPr>
          <a:xfrm>
            <a:off x="114300" y="9715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3300"/>
              <a:buFont typeface="Times"/>
              <a:buNone/>
            </a:pPr>
            <a:r>
              <a:rPr b="1" i="0" lang="en-US" sz="3300" u="none">
                <a:solidFill>
                  <a:schemeClr val="lt1"/>
                </a:solidFill>
                <a:latin typeface="Times"/>
                <a:ea typeface="Times"/>
                <a:cs typeface="Times"/>
                <a:sym typeface="Times"/>
              </a:rPr>
              <a:t>SPECIAL ADDRESSES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pic>
        <p:nvPicPr>
          <p:cNvPr id="1664" name="Google Shape;1664;p124"/>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65" name="Google Shape;1665;p124"/>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sp>
        <p:nvSpPr>
          <p:cNvPr id="1666" name="Google Shape;1666;p124"/>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2060"/>
              </a:buClr>
              <a:buSzPts val="3300"/>
              <a:buFont typeface="Lucida Sans"/>
              <a:buNone/>
            </a:pPr>
            <a:r>
              <a:rPr b="1" i="0" lang="en-US" sz="3300" u="none">
                <a:solidFill>
                  <a:srgbClr val="002060"/>
                </a:solidFill>
                <a:latin typeface="Lucida Sans"/>
                <a:ea typeface="Lucida Sans"/>
                <a:cs typeface="Lucida Sans"/>
                <a:sym typeface="Lucida Sans"/>
              </a:rPr>
              <a:t>Important Notes</a:t>
            </a:r>
            <a:endParaRPr/>
          </a:p>
        </p:txBody>
      </p:sp>
      <p:pic>
        <p:nvPicPr>
          <p:cNvPr id="1667" name="Google Shape;1667;p124"/>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68" name="Google Shape;1668;p124"/>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69" name="Google Shape;1669;p124"/>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pic>
        <p:nvPicPr>
          <p:cNvPr id="1670" name="Google Shape;1670;p124"/>
          <p:cNvPicPr preferRelativeResize="0"/>
          <p:nvPr/>
        </p:nvPicPr>
        <p:blipFill rotWithShape="1">
          <a:blip r:embed="rId8">
            <a:alphaModFix/>
          </a:blip>
          <a:srcRect b="0" l="0" r="0" t="0"/>
          <a:stretch/>
        </p:blipFill>
        <p:spPr>
          <a:xfrm>
            <a:off x="209550" y="1631950"/>
            <a:ext cx="3706812" cy="1638300"/>
          </a:xfrm>
          <a:prstGeom prst="rect">
            <a:avLst/>
          </a:prstGeom>
          <a:noFill/>
          <a:ln>
            <a:noFill/>
          </a:ln>
        </p:spPr>
      </p:pic>
      <p:pic>
        <p:nvPicPr>
          <p:cNvPr id="1671" name="Google Shape;1671;p124"/>
          <p:cNvPicPr preferRelativeResize="0"/>
          <p:nvPr/>
        </p:nvPicPr>
        <p:blipFill rotWithShape="1">
          <a:blip r:embed="rId9">
            <a:alphaModFix/>
          </a:blip>
          <a:srcRect b="0" l="0" r="0" t="0"/>
          <a:stretch/>
        </p:blipFill>
        <p:spPr>
          <a:xfrm>
            <a:off x="4424362" y="1600200"/>
            <a:ext cx="3824287" cy="1670050"/>
          </a:xfrm>
          <a:prstGeom prst="rect">
            <a:avLst/>
          </a:prstGeom>
          <a:noFill/>
          <a:ln>
            <a:noFill/>
          </a:ln>
        </p:spPr>
      </p:pic>
      <p:pic>
        <p:nvPicPr>
          <p:cNvPr id="1672" name="Google Shape;1672;p124"/>
          <p:cNvPicPr preferRelativeResize="0"/>
          <p:nvPr/>
        </p:nvPicPr>
        <p:blipFill rotWithShape="1">
          <a:blip r:embed="rId10">
            <a:alphaModFix/>
          </a:blip>
          <a:srcRect b="0" l="0" r="0" t="0"/>
          <a:stretch/>
        </p:blipFill>
        <p:spPr>
          <a:xfrm>
            <a:off x="2963862" y="3389312"/>
            <a:ext cx="4879975" cy="2473325"/>
          </a:xfrm>
          <a:prstGeom prst="rect">
            <a:avLst/>
          </a:prstGeom>
          <a:noFill/>
          <a:ln>
            <a:noFill/>
          </a:ln>
        </p:spPr>
      </p:pic>
      <p:sp>
        <p:nvSpPr>
          <p:cNvPr id="1673" name="Google Shape;1673;p124"/>
          <p:cNvSpPr txBox="1"/>
          <p:nvPr/>
        </p:nvSpPr>
        <p:spPr>
          <a:xfrm>
            <a:off x="2557462" y="5772150"/>
            <a:ext cx="47339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https://www.auvik.com/resources/subnet-calculator/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49" name="Google Shape;249;p2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50" name="Google Shape;250;p26"/>
          <p:cNvSpPr txBox="1"/>
          <p:nvPr/>
        </p:nvSpPr>
        <p:spPr>
          <a:xfrm>
            <a:off x="76200" y="696912"/>
            <a:ext cx="8839200" cy="4154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Find the error, if any, in the following IPv4 addresses:</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111.56.045.78</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221.34.7.8.20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75.45.301.14</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d.</a:t>
            </a:r>
            <a:r>
              <a:rPr b="1" i="0" lang="en-US" sz="2400" u="none">
                <a:solidFill>
                  <a:schemeClr val="dk1"/>
                </a:solidFill>
                <a:latin typeface="Arimo"/>
                <a:ea typeface="Arimo"/>
                <a:cs typeface="Arimo"/>
                <a:sym typeface="Arimo"/>
              </a:rPr>
              <a:t> 11100010.23.14.67</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a:t>
            </a:r>
            <a:r>
              <a:rPr b="1" i="0" lang="en-US" sz="2400" u="none">
                <a:solidFill>
                  <a:schemeClr val="lt1"/>
                </a:solidFill>
                <a:latin typeface="Arimo"/>
                <a:ea typeface="Arimo"/>
                <a:cs typeface="Arimo"/>
                <a:sym typeface="Arimo"/>
              </a:rPr>
              <a:t>There should be no leading zeroes (045).</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b. We may not have more than 4 bytes in an IPv4 address.</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c. Each byte should be less than or equal to 255.</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d.	A mixture of binary notation and dotted-decimal notation.</a:t>
            </a:r>
            <a:endParaRPr/>
          </a:p>
        </p:txBody>
      </p:sp>
      <p:grpSp>
        <p:nvGrpSpPr>
          <p:cNvPr id="251" name="Google Shape;251;p26"/>
          <p:cNvGrpSpPr/>
          <p:nvPr/>
        </p:nvGrpSpPr>
        <p:grpSpPr>
          <a:xfrm>
            <a:off x="0" y="0"/>
            <a:ext cx="9144000" cy="609600"/>
            <a:chOff x="0" y="2448"/>
            <a:chExt cx="5760" cy="384"/>
          </a:xfrm>
        </p:grpSpPr>
        <p:sp>
          <p:nvSpPr>
            <p:cNvPr id="252" name="Google Shape;252;p2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53" name="Google Shape;253;p26"/>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a:t>
              </a: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pic>
        <p:nvPicPr>
          <p:cNvPr id="1678" name="Google Shape;1678;p125"/>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79" name="Google Shape;1679;p125"/>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sp>
        <p:nvSpPr>
          <p:cNvPr id="1680" name="Google Shape;1680;p125"/>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2060"/>
              </a:buClr>
              <a:buSzPts val="3300"/>
              <a:buFont typeface="Lucida Sans"/>
              <a:buNone/>
            </a:pPr>
            <a:r>
              <a:rPr b="1" i="0" lang="en-US" sz="3300" u="none">
                <a:solidFill>
                  <a:srgbClr val="002060"/>
                </a:solidFill>
                <a:latin typeface="Lucida Sans"/>
                <a:ea typeface="Lucida Sans"/>
                <a:cs typeface="Lucida Sans"/>
                <a:sym typeface="Lucida Sans"/>
              </a:rPr>
              <a:t>Quiz</a:t>
            </a:r>
            <a:endParaRPr/>
          </a:p>
        </p:txBody>
      </p:sp>
      <p:pic>
        <p:nvPicPr>
          <p:cNvPr id="1681" name="Google Shape;1681;p125"/>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82" name="Google Shape;1682;p125"/>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83" name="Google Shape;1683;p125"/>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pic>
        <p:nvPicPr>
          <p:cNvPr id="1684" name="Google Shape;1684;p125"/>
          <p:cNvPicPr preferRelativeResize="0"/>
          <p:nvPr/>
        </p:nvPicPr>
        <p:blipFill rotWithShape="1">
          <a:blip r:embed="rId8">
            <a:alphaModFix/>
          </a:blip>
          <a:srcRect b="0" l="0" r="0" t="0"/>
          <a:stretch/>
        </p:blipFill>
        <p:spPr>
          <a:xfrm>
            <a:off x="131762" y="1462087"/>
            <a:ext cx="3879850" cy="2087562"/>
          </a:xfrm>
          <a:prstGeom prst="rect">
            <a:avLst/>
          </a:prstGeom>
          <a:noFill/>
          <a:ln>
            <a:noFill/>
          </a:ln>
        </p:spPr>
      </p:pic>
      <p:pic>
        <p:nvPicPr>
          <p:cNvPr id="1685" name="Google Shape;1685;p125"/>
          <p:cNvPicPr preferRelativeResize="0"/>
          <p:nvPr/>
        </p:nvPicPr>
        <p:blipFill rotWithShape="1">
          <a:blip r:embed="rId9">
            <a:alphaModFix/>
          </a:blip>
          <a:srcRect b="0" l="0" r="0" t="0"/>
          <a:stretch/>
        </p:blipFill>
        <p:spPr>
          <a:xfrm>
            <a:off x="4300537" y="1481137"/>
            <a:ext cx="4259262" cy="2122487"/>
          </a:xfrm>
          <a:prstGeom prst="rect">
            <a:avLst/>
          </a:prstGeom>
          <a:noFill/>
          <a:ln>
            <a:noFill/>
          </a:ln>
        </p:spPr>
      </p:pic>
      <p:pic>
        <p:nvPicPr>
          <p:cNvPr id="1686" name="Google Shape;1686;p125"/>
          <p:cNvPicPr preferRelativeResize="0"/>
          <p:nvPr/>
        </p:nvPicPr>
        <p:blipFill rotWithShape="1">
          <a:blip r:embed="rId10">
            <a:alphaModFix/>
          </a:blip>
          <a:srcRect b="0" l="0" r="0" t="0"/>
          <a:stretch/>
        </p:blipFill>
        <p:spPr>
          <a:xfrm>
            <a:off x="184150" y="3690937"/>
            <a:ext cx="3708400" cy="2071687"/>
          </a:xfrm>
          <a:prstGeom prst="rect">
            <a:avLst/>
          </a:prstGeom>
          <a:noFill/>
          <a:ln>
            <a:noFill/>
          </a:ln>
        </p:spPr>
      </p:pic>
      <p:pic>
        <p:nvPicPr>
          <p:cNvPr id="1687" name="Google Shape;1687;p125"/>
          <p:cNvPicPr preferRelativeResize="0"/>
          <p:nvPr/>
        </p:nvPicPr>
        <p:blipFill rotWithShape="1">
          <a:blip r:embed="rId11">
            <a:alphaModFix/>
          </a:blip>
          <a:srcRect b="0" l="0" r="0" t="0"/>
          <a:stretch/>
        </p:blipFill>
        <p:spPr>
          <a:xfrm>
            <a:off x="4160837" y="3722687"/>
            <a:ext cx="4021137" cy="20875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pic>
        <p:nvPicPr>
          <p:cNvPr id="1692" name="Google Shape;1692;p126"/>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693" name="Google Shape;1693;p126"/>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sp>
        <p:nvSpPr>
          <p:cNvPr id="1694" name="Google Shape;1694;p126"/>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Tahoma"/>
              <a:buNone/>
            </a:pPr>
            <a:r>
              <a:rPr b="1" i="0" lang="en-US" sz="3300" u="none">
                <a:solidFill>
                  <a:schemeClr val="dk1"/>
                </a:solidFill>
                <a:latin typeface="Tahoma"/>
                <a:ea typeface="Tahoma"/>
                <a:cs typeface="Tahoma"/>
                <a:sym typeface="Tahoma"/>
              </a:rPr>
              <a:t>Designing an Address Plan IPv4</a:t>
            </a:r>
            <a:endParaRPr/>
          </a:p>
        </p:txBody>
      </p:sp>
      <p:pic>
        <p:nvPicPr>
          <p:cNvPr id="1695" name="Google Shape;1695;p126"/>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696" name="Google Shape;1696;p126"/>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697" name="Google Shape;1697;p126"/>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pic>
        <p:nvPicPr>
          <p:cNvPr id="1698" name="Google Shape;1698;p126"/>
          <p:cNvPicPr preferRelativeResize="0"/>
          <p:nvPr>
            <p:ph idx="1" type="body"/>
          </p:nvPr>
        </p:nvPicPr>
        <p:blipFill rotWithShape="1">
          <a:blip r:embed="rId8">
            <a:alphaModFix/>
          </a:blip>
          <a:srcRect b="0" l="0" r="0" t="0"/>
          <a:stretch/>
        </p:blipFill>
        <p:spPr>
          <a:xfrm>
            <a:off x="2447925" y="2057400"/>
            <a:ext cx="5303837" cy="3622675"/>
          </a:xfrm>
          <a:prstGeom prst="rect">
            <a:avLst/>
          </a:prstGeom>
          <a:noFill/>
          <a:ln>
            <a:noFill/>
          </a:ln>
        </p:spPr>
      </p:pic>
      <p:sp>
        <p:nvSpPr>
          <p:cNvPr id="1699" name="Google Shape;1699;p126"/>
          <p:cNvSpPr txBox="1"/>
          <p:nvPr/>
        </p:nvSpPr>
        <p:spPr>
          <a:xfrm>
            <a:off x="511175" y="1547812"/>
            <a:ext cx="8632825" cy="738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100"/>
              <a:buFont typeface="Tahoma"/>
              <a:buNone/>
            </a:pPr>
            <a:r>
              <a:rPr b="1" i="0" lang="en-US" sz="2100" u="none">
                <a:solidFill>
                  <a:srgbClr val="FF0000"/>
                </a:solidFill>
                <a:latin typeface="Tahoma"/>
                <a:ea typeface="Tahoma"/>
                <a:cs typeface="Tahoma"/>
                <a:sym typeface="Tahoma"/>
              </a:rPr>
              <a:t>The following table shows the host allocation for each part of that campus</a:t>
            </a:r>
            <a:endParaRPr/>
          </a:p>
        </p:txBody>
      </p:sp>
      <p:sp>
        <p:nvSpPr>
          <p:cNvPr id="1700" name="Google Shape;1700;p126"/>
          <p:cNvSpPr txBox="1"/>
          <p:nvPr/>
        </p:nvSpPr>
        <p:spPr>
          <a:xfrm>
            <a:off x="255587" y="2657475"/>
            <a:ext cx="1860550" cy="14779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B050"/>
              </a:buClr>
              <a:buSzPts val="1500"/>
              <a:buFont typeface="Tahoma"/>
              <a:buNone/>
            </a:pPr>
            <a:r>
              <a:rPr b="1" i="0" lang="en-US" sz="1500" u="none">
                <a:solidFill>
                  <a:srgbClr val="00B050"/>
                </a:solidFill>
                <a:latin typeface="Tahoma"/>
                <a:ea typeface="Tahoma"/>
                <a:cs typeface="Tahoma"/>
                <a:sym typeface="Tahoma"/>
              </a:rPr>
              <a:t>The University has the following address space: – 172.16.0.0/16 IPv4 Address block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pic>
        <p:nvPicPr>
          <p:cNvPr id="1705" name="Google Shape;1705;p127"/>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706" name="Google Shape;1706;p127"/>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sp>
        <p:nvSpPr>
          <p:cNvPr id="1707" name="Google Shape;1707;p127"/>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Tahoma"/>
              <a:buNone/>
            </a:pPr>
            <a:r>
              <a:rPr b="1" i="0" lang="en-US" sz="3300" u="none">
                <a:solidFill>
                  <a:schemeClr val="dk1"/>
                </a:solidFill>
                <a:latin typeface="Tahoma"/>
                <a:ea typeface="Tahoma"/>
                <a:cs typeface="Tahoma"/>
                <a:sym typeface="Tahoma"/>
              </a:rPr>
              <a:t>Designing an Address Plan IPv4</a:t>
            </a:r>
            <a:endParaRPr/>
          </a:p>
        </p:txBody>
      </p:sp>
      <p:pic>
        <p:nvPicPr>
          <p:cNvPr id="1708" name="Google Shape;1708;p127"/>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709" name="Google Shape;1709;p127"/>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710" name="Google Shape;1710;p127"/>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pic>
        <p:nvPicPr>
          <p:cNvPr id="1711" name="Google Shape;1711;p127"/>
          <p:cNvPicPr preferRelativeResize="0"/>
          <p:nvPr/>
        </p:nvPicPr>
        <p:blipFill rotWithShape="1">
          <a:blip r:embed="rId8">
            <a:alphaModFix/>
          </a:blip>
          <a:srcRect b="0" l="0" r="0" t="0"/>
          <a:stretch/>
        </p:blipFill>
        <p:spPr>
          <a:xfrm>
            <a:off x="1363662" y="2082800"/>
            <a:ext cx="7042150" cy="3481387"/>
          </a:xfrm>
          <a:prstGeom prst="rect">
            <a:avLst/>
          </a:prstGeom>
          <a:noFill/>
          <a:ln>
            <a:noFill/>
          </a:ln>
        </p:spPr>
      </p:pic>
      <p:sp>
        <p:nvSpPr>
          <p:cNvPr id="1712" name="Google Shape;1712;p127"/>
          <p:cNvSpPr txBox="1"/>
          <p:nvPr/>
        </p:nvSpPr>
        <p:spPr>
          <a:xfrm>
            <a:off x="417512" y="1482725"/>
            <a:ext cx="67024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800"/>
              <a:buFont typeface="Tahoma"/>
              <a:buNone/>
            </a:pPr>
            <a:r>
              <a:rPr b="1" i="0" lang="en-US" sz="1800" u="none">
                <a:solidFill>
                  <a:srgbClr val="00B050"/>
                </a:solidFill>
                <a:latin typeface="Tahoma"/>
                <a:ea typeface="Tahoma"/>
                <a:cs typeface="Tahoma"/>
                <a:sym typeface="Tahoma"/>
              </a:rPr>
              <a:t>add a column to show the subnet sizes for each function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pic>
        <p:nvPicPr>
          <p:cNvPr id="1717" name="Google Shape;1717;p128"/>
          <p:cNvPicPr preferRelativeResize="0"/>
          <p:nvPr/>
        </p:nvPicPr>
        <p:blipFill rotWithShape="1">
          <a:blip r:embed="rId3">
            <a:alphaModFix/>
          </a:blip>
          <a:srcRect b="0" l="0" r="0" t="0"/>
          <a:stretch/>
        </p:blipFill>
        <p:spPr>
          <a:xfrm>
            <a:off x="131762" y="977900"/>
            <a:ext cx="9144000" cy="5143500"/>
          </a:xfrm>
          <a:prstGeom prst="rect">
            <a:avLst/>
          </a:prstGeom>
          <a:noFill/>
          <a:ln>
            <a:noFill/>
          </a:ln>
        </p:spPr>
      </p:pic>
      <p:pic>
        <p:nvPicPr>
          <p:cNvPr id="1718" name="Google Shape;1718;p128"/>
          <p:cNvPicPr preferRelativeResize="0"/>
          <p:nvPr/>
        </p:nvPicPr>
        <p:blipFill rotWithShape="1">
          <a:blip r:embed="rId4">
            <a:alphaModFix/>
          </a:blip>
          <a:srcRect b="0" l="0" r="0" t="0"/>
          <a:stretch/>
        </p:blipFill>
        <p:spPr>
          <a:xfrm>
            <a:off x="7974012" y="5362575"/>
            <a:ext cx="1169987" cy="409575"/>
          </a:xfrm>
          <a:prstGeom prst="rect">
            <a:avLst/>
          </a:prstGeom>
          <a:noFill/>
          <a:ln>
            <a:noFill/>
          </a:ln>
        </p:spPr>
      </p:pic>
      <p:sp>
        <p:nvSpPr>
          <p:cNvPr id="1719" name="Google Shape;1719;p128"/>
          <p:cNvSpPr txBox="1"/>
          <p:nvPr/>
        </p:nvSpPr>
        <p:spPr>
          <a:xfrm>
            <a:off x="0" y="857250"/>
            <a:ext cx="9144000" cy="5730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Tahoma"/>
              <a:buNone/>
            </a:pPr>
            <a:r>
              <a:rPr b="1" i="0" lang="en-US" sz="3300" u="none">
                <a:solidFill>
                  <a:schemeClr val="dk1"/>
                </a:solidFill>
                <a:latin typeface="Tahoma"/>
                <a:ea typeface="Tahoma"/>
                <a:cs typeface="Tahoma"/>
                <a:sym typeface="Tahoma"/>
              </a:rPr>
              <a:t>Designing an Address Plan IPv4</a:t>
            </a:r>
            <a:endParaRPr/>
          </a:p>
        </p:txBody>
      </p:sp>
      <p:pic>
        <p:nvPicPr>
          <p:cNvPr id="1720" name="Google Shape;1720;p128"/>
          <p:cNvPicPr preferRelativeResize="0"/>
          <p:nvPr/>
        </p:nvPicPr>
        <p:blipFill rotWithShape="1">
          <a:blip r:embed="rId5">
            <a:alphaModFix/>
          </a:blip>
          <a:srcRect b="0" l="0" r="0" t="0"/>
          <a:stretch/>
        </p:blipFill>
        <p:spPr>
          <a:xfrm>
            <a:off x="830262" y="5345112"/>
            <a:ext cx="874712" cy="417512"/>
          </a:xfrm>
          <a:prstGeom prst="rect">
            <a:avLst/>
          </a:prstGeom>
          <a:noFill/>
          <a:ln>
            <a:noFill/>
          </a:ln>
        </p:spPr>
      </p:pic>
      <p:pic>
        <p:nvPicPr>
          <p:cNvPr descr="C:\Users\LENOVO\Downloads\EU.jpg.png" id="1721" name="Google Shape;1721;p128"/>
          <p:cNvPicPr preferRelativeResize="0"/>
          <p:nvPr/>
        </p:nvPicPr>
        <p:blipFill rotWithShape="1">
          <a:blip r:embed="rId6">
            <a:alphaModFix/>
          </a:blip>
          <a:srcRect b="0" l="0" r="0" t="0"/>
          <a:stretch/>
        </p:blipFill>
        <p:spPr>
          <a:xfrm>
            <a:off x="6350" y="5227637"/>
            <a:ext cx="823912" cy="833437"/>
          </a:xfrm>
          <a:prstGeom prst="rect">
            <a:avLst/>
          </a:prstGeom>
          <a:noFill/>
          <a:ln>
            <a:noFill/>
          </a:ln>
        </p:spPr>
      </p:pic>
      <p:pic>
        <p:nvPicPr>
          <p:cNvPr id="1722" name="Google Shape;1722;p128"/>
          <p:cNvPicPr preferRelativeResize="0"/>
          <p:nvPr/>
        </p:nvPicPr>
        <p:blipFill rotWithShape="1">
          <a:blip r:embed="rId7">
            <a:alphaModFix/>
          </a:blip>
          <a:srcRect b="0" l="0" r="0" t="0"/>
          <a:stretch/>
        </p:blipFill>
        <p:spPr>
          <a:xfrm>
            <a:off x="8248650" y="4460875"/>
            <a:ext cx="803275" cy="850900"/>
          </a:xfrm>
          <a:prstGeom prst="rect">
            <a:avLst/>
          </a:prstGeom>
          <a:noFill/>
          <a:ln>
            <a:noFill/>
          </a:ln>
        </p:spPr>
      </p:pic>
      <p:sp>
        <p:nvSpPr>
          <p:cNvPr id="1723" name="Google Shape;1723;p128"/>
          <p:cNvSpPr txBox="1"/>
          <p:nvPr/>
        </p:nvSpPr>
        <p:spPr>
          <a:xfrm>
            <a:off x="2301875" y="1635125"/>
            <a:ext cx="59467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2400"/>
              <a:buFont typeface="Tahoma"/>
              <a:buNone/>
            </a:pPr>
            <a:r>
              <a:rPr b="1" i="0" lang="en-US" sz="2400" u="none">
                <a:solidFill>
                  <a:srgbClr val="7030A0"/>
                </a:solidFill>
                <a:latin typeface="Tahoma"/>
                <a:ea typeface="Tahoma"/>
                <a:cs typeface="Tahoma"/>
                <a:sym typeface="Tahoma"/>
              </a:rPr>
              <a:t>assign address blocks accordingly</a:t>
            </a:r>
            <a:endParaRPr/>
          </a:p>
        </p:txBody>
      </p:sp>
      <p:pic>
        <p:nvPicPr>
          <p:cNvPr id="1724" name="Google Shape;1724;p128"/>
          <p:cNvPicPr preferRelativeResize="0"/>
          <p:nvPr/>
        </p:nvPicPr>
        <p:blipFill rotWithShape="1">
          <a:blip r:embed="rId8">
            <a:alphaModFix/>
          </a:blip>
          <a:srcRect b="0" l="0" r="0" t="0"/>
          <a:stretch/>
        </p:blipFill>
        <p:spPr>
          <a:xfrm>
            <a:off x="1878012" y="2279650"/>
            <a:ext cx="5700712" cy="3117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2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731" name="Google Shape;1731;p12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732" name="Google Shape;1732;p12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33" name="Google Shape;1733;p129"/>
          <p:cNvSpPr txBox="1"/>
          <p:nvPr/>
        </p:nvSpPr>
        <p:spPr>
          <a:xfrm>
            <a:off x="228600" y="355600"/>
            <a:ext cx="1997075" cy="650875"/>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a:buNone/>
            </a:pPr>
            <a:r>
              <a:rPr b="1" i="0" lang="en-US" sz="3600" u="none">
                <a:solidFill>
                  <a:schemeClr val="lt1"/>
                </a:solidFill>
                <a:latin typeface="Times"/>
                <a:ea typeface="Times"/>
                <a:cs typeface="Times"/>
                <a:sym typeface="Times"/>
              </a:rPr>
              <a:t>5-5  NAT</a:t>
            </a:r>
            <a:endParaRPr/>
          </a:p>
        </p:txBody>
      </p:sp>
      <p:sp>
        <p:nvSpPr>
          <p:cNvPr id="1734" name="Google Shape;1734;p12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35" name="Google Shape;1735;p129"/>
          <p:cNvSpPr txBox="1"/>
          <p:nvPr/>
        </p:nvSpPr>
        <p:spPr>
          <a:xfrm>
            <a:off x="304800" y="1524000"/>
            <a:ext cx="8534400" cy="4362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mo"/>
              <a:buNone/>
            </a:pPr>
            <a:r>
              <a:rPr b="1" i="0" lang="en-US" sz="2800" u="none">
                <a:solidFill>
                  <a:schemeClr val="dk1"/>
                </a:solidFill>
                <a:latin typeface="Arimo"/>
                <a:ea typeface="Arimo"/>
                <a:cs typeface="Arimo"/>
                <a:sym typeface="Arimo"/>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only a portion of computers in a small network need access to the Internet simultaneously. A technology that can help in this cases is </a:t>
            </a:r>
            <a:r>
              <a:rPr b="1" i="1" lang="en-US" sz="2800" u="none">
                <a:solidFill>
                  <a:schemeClr val="hlink"/>
                </a:solidFill>
                <a:latin typeface="Arimo"/>
                <a:ea typeface="Arimo"/>
                <a:cs typeface="Arimo"/>
                <a:sym typeface="Arimo"/>
              </a:rPr>
              <a:t>network address translation (NAT)</a:t>
            </a:r>
            <a:r>
              <a:rPr b="1" i="1" lang="en-US" sz="2800" u="none">
                <a:solidFill>
                  <a:schemeClr val="dk1"/>
                </a:solidFill>
                <a:latin typeface="Arimo"/>
                <a:ea typeface="Arimo"/>
                <a:cs typeface="Arimo"/>
                <a:sym typeface="Arimo"/>
              </a:rPr>
              <a: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99"/>
            </a:gs>
            <a:gs pos="100000">
              <a:srgbClr val="767647"/>
            </a:gs>
          </a:gsLst>
          <a:lin ang="0" scaled="0"/>
        </a:gradFill>
      </p:bgPr>
    </p:bg>
    <p:spTree>
      <p:nvGrpSpPr>
        <p:cNvPr id="1740" name="Shape 1740"/>
        <p:cNvGrpSpPr/>
        <p:nvPr/>
      </p:nvGrpSpPr>
      <p:grpSpPr>
        <a:xfrm>
          <a:off x="0" y="0"/>
          <a:ext cx="0" cy="0"/>
          <a:chOff x="0" y="0"/>
          <a:chExt cx="0" cy="0"/>
        </a:xfrm>
      </p:grpSpPr>
      <p:sp>
        <p:nvSpPr>
          <p:cNvPr id="1741" name="Google Shape;1741;p13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742" name="Google Shape;1742;p13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743" name="Google Shape;1743;p130"/>
          <p:cNvSpPr txBox="1"/>
          <p:nvPr/>
        </p:nvSpPr>
        <p:spPr>
          <a:xfrm>
            <a:off x="228600" y="152400"/>
            <a:ext cx="546893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200"/>
              <a:buFont typeface="Times"/>
              <a:buNone/>
            </a:pPr>
            <a:r>
              <a:rPr b="1" i="1" lang="en-US" sz="3200" u="none">
                <a:solidFill>
                  <a:schemeClr val="hlink"/>
                </a:solidFill>
                <a:latin typeface="Times"/>
                <a:ea typeface="Times"/>
                <a:cs typeface="Times"/>
                <a:sym typeface="Times"/>
              </a:rPr>
              <a:t>Topics Discussed in the Section</a:t>
            </a:r>
            <a:endParaRPr/>
          </a:p>
        </p:txBody>
      </p:sp>
      <p:sp>
        <p:nvSpPr>
          <p:cNvPr id="1744" name="Google Shape;1744;p13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45" name="Google Shape;1745;p130"/>
          <p:cNvSpPr txBox="1"/>
          <p:nvPr/>
        </p:nvSpPr>
        <p:spPr>
          <a:xfrm>
            <a:off x="304800" y="989012"/>
            <a:ext cx="6705600" cy="1031875"/>
          </a:xfrm>
          <a:prstGeom prst="rect">
            <a:avLst/>
          </a:prstGeom>
          <a:noFill/>
          <a:ln>
            <a:noFill/>
          </a:ln>
        </p:spPr>
        <p:txBody>
          <a:bodyPr anchorCtr="0" anchor="t" bIns="45700" lIns="91425" spcFirstLastPara="1" rIns="91425" wrap="square" tIns="45700">
            <a:spAutoFit/>
          </a:bodyPr>
          <a:lstStyle/>
          <a:p>
            <a:pPr indent="-208025" lvl="0" marL="0" marR="0" rtl="0" algn="l">
              <a:lnSpc>
                <a:spcPct val="100000"/>
              </a:lnSpc>
              <a:spcBef>
                <a:spcPts val="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Address Translation</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Translation Table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5000"/>
                                        <p:tgtEl>
                                          <p:spTgt spid="1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3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752" name="Google Shape;1752;p13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753" name="Google Shape;1753;p131"/>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5.39</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NAT</a:t>
            </a:r>
            <a:endParaRPr/>
          </a:p>
        </p:txBody>
      </p:sp>
      <p:sp>
        <p:nvSpPr>
          <p:cNvPr id="1754" name="Google Shape;1754;p13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55" name="Google Shape;1755;p1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56" name="Google Shape;1756;p13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57" name="Google Shape;1757;p1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58" name="Google Shape;1758;p1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59" name="Google Shape;1759;p13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60" name="Google Shape;1760;p1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761" name="Google Shape;1761;p131"/>
          <p:cNvPicPr preferRelativeResize="0"/>
          <p:nvPr/>
        </p:nvPicPr>
        <p:blipFill rotWithShape="1">
          <a:blip r:embed="rId3">
            <a:alphaModFix/>
          </a:blip>
          <a:srcRect b="0" l="0" r="0" t="0"/>
          <a:stretch/>
        </p:blipFill>
        <p:spPr>
          <a:xfrm>
            <a:off x="554037" y="2133600"/>
            <a:ext cx="7980362" cy="2667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3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768" name="Google Shape;1768;p13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769" name="Google Shape;1769;p132"/>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5.40</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Address resolution</a:t>
            </a:r>
            <a:endParaRPr/>
          </a:p>
        </p:txBody>
      </p:sp>
      <p:sp>
        <p:nvSpPr>
          <p:cNvPr id="1770" name="Google Shape;1770;p13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1" name="Google Shape;1771;p1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2" name="Google Shape;1772;p13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3" name="Google Shape;1773;p1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4" name="Google Shape;1774;p1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5" name="Google Shape;1775;p13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76" name="Google Shape;1776;p1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777" name="Google Shape;1777;p132"/>
          <p:cNvPicPr preferRelativeResize="0"/>
          <p:nvPr/>
        </p:nvPicPr>
        <p:blipFill rotWithShape="1">
          <a:blip r:embed="rId3">
            <a:alphaModFix/>
          </a:blip>
          <a:srcRect b="0" l="0" r="0" t="0"/>
          <a:stretch/>
        </p:blipFill>
        <p:spPr>
          <a:xfrm>
            <a:off x="769937" y="2239962"/>
            <a:ext cx="7916862" cy="2295525"/>
          </a:xfrm>
          <a:prstGeom prst="rect">
            <a:avLst/>
          </a:prstGeom>
          <a:noFill/>
          <a:ln>
            <a:noFill/>
          </a:ln>
        </p:spPr>
      </p:pic>
      <p:pic>
        <p:nvPicPr>
          <p:cNvPr id="1778" name="Google Shape;1778;p132"/>
          <p:cNvPicPr preferRelativeResize="0"/>
          <p:nvPr/>
        </p:nvPicPr>
        <p:blipFill rotWithShape="1">
          <a:blip r:embed="rId4">
            <a:alphaModFix/>
          </a:blip>
          <a:srcRect b="0" l="0" r="0" t="0"/>
          <a:stretch/>
        </p:blipFill>
        <p:spPr>
          <a:xfrm>
            <a:off x="3276600" y="2362200"/>
            <a:ext cx="1335087" cy="630237"/>
          </a:xfrm>
          <a:prstGeom prst="rect">
            <a:avLst/>
          </a:prstGeom>
          <a:noFill/>
          <a:ln>
            <a:noFill/>
          </a:ln>
        </p:spPr>
      </p:pic>
      <p:pic>
        <p:nvPicPr>
          <p:cNvPr id="1779" name="Google Shape;1779;p132"/>
          <p:cNvPicPr preferRelativeResize="0"/>
          <p:nvPr/>
        </p:nvPicPr>
        <p:blipFill rotWithShape="1">
          <a:blip r:embed="rId5">
            <a:alphaModFix/>
          </a:blip>
          <a:srcRect b="0" l="0" r="0" t="0"/>
          <a:stretch/>
        </p:blipFill>
        <p:spPr>
          <a:xfrm>
            <a:off x="5029200" y="2362200"/>
            <a:ext cx="1335087" cy="608012"/>
          </a:xfrm>
          <a:prstGeom prst="rect">
            <a:avLst/>
          </a:prstGeom>
          <a:noFill/>
          <a:ln>
            <a:noFill/>
          </a:ln>
        </p:spPr>
      </p:pic>
      <p:pic>
        <p:nvPicPr>
          <p:cNvPr id="1780" name="Google Shape;1780;p132"/>
          <p:cNvPicPr preferRelativeResize="0"/>
          <p:nvPr/>
        </p:nvPicPr>
        <p:blipFill rotWithShape="1">
          <a:blip r:embed="rId6">
            <a:alphaModFix/>
          </a:blip>
          <a:srcRect b="0" l="0" r="0" t="0"/>
          <a:stretch/>
        </p:blipFill>
        <p:spPr>
          <a:xfrm>
            <a:off x="4800600" y="3581400"/>
            <a:ext cx="1627187" cy="682625"/>
          </a:xfrm>
          <a:prstGeom prst="rect">
            <a:avLst/>
          </a:prstGeom>
          <a:noFill/>
          <a:ln>
            <a:noFill/>
          </a:ln>
        </p:spPr>
      </p:pic>
      <p:pic>
        <p:nvPicPr>
          <p:cNvPr id="1781" name="Google Shape;1781;p132"/>
          <p:cNvPicPr preferRelativeResize="0"/>
          <p:nvPr/>
        </p:nvPicPr>
        <p:blipFill rotWithShape="1">
          <a:blip r:embed="rId7">
            <a:alphaModFix/>
          </a:blip>
          <a:srcRect b="0" l="0" r="0" t="0"/>
          <a:stretch/>
        </p:blipFill>
        <p:spPr>
          <a:xfrm>
            <a:off x="3048000" y="3581400"/>
            <a:ext cx="1627187" cy="63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1000"/>
                                        <p:tgtEl>
                                          <p:spTgt spid="1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3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788" name="Google Shape;1788;p13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789" name="Google Shape;1789;p13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5.41</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Translation</a:t>
            </a:r>
            <a:endParaRPr/>
          </a:p>
        </p:txBody>
      </p:sp>
      <p:sp>
        <p:nvSpPr>
          <p:cNvPr id="1790" name="Google Shape;1790;p13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1" name="Google Shape;1791;p13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2" name="Google Shape;1792;p13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3" name="Google Shape;1793;p13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4" name="Google Shape;1794;p13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5" name="Google Shape;1795;p13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796" name="Google Shape;1796;p13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797" name="Google Shape;1797;p133"/>
          <p:cNvPicPr preferRelativeResize="0"/>
          <p:nvPr/>
        </p:nvPicPr>
        <p:blipFill rotWithShape="1">
          <a:blip r:embed="rId3">
            <a:alphaModFix/>
          </a:blip>
          <a:srcRect b="0" l="0" r="0" t="0"/>
          <a:stretch/>
        </p:blipFill>
        <p:spPr>
          <a:xfrm>
            <a:off x="931862" y="1281112"/>
            <a:ext cx="7221537" cy="42814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60" name="Google Shape;260;p2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61" name="Google Shape;261;p27"/>
          <p:cNvSpPr txBox="1"/>
          <p:nvPr/>
        </p:nvSpPr>
        <p:spPr>
          <a:xfrm>
            <a:off x="76200" y="696912"/>
            <a:ext cx="8839200" cy="5313362"/>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Change the following IPv4 addresses from binary notation to hexadecimal notation.</a:t>
            </a:r>
            <a:endParaRPr/>
          </a:p>
          <a:p>
            <a:pPr indent="0" lvl="0" marL="0" marR="0" rtl="0" algn="just">
              <a:lnSpc>
                <a:spcPct val="13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10000001 00001011 00001011 </a:t>
            </a:r>
            <a:r>
              <a:rPr b="1" i="0" lang="en-US" sz="2400" u="none">
                <a:solidFill>
                  <a:schemeClr val="accent1"/>
                </a:solidFill>
                <a:latin typeface="Arimo"/>
                <a:ea typeface="Arimo"/>
                <a:cs typeface="Arimo"/>
                <a:sym typeface="Arimo"/>
              </a:rPr>
              <a:t>1110</a:t>
            </a:r>
            <a:r>
              <a:rPr b="1" i="0" lang="en-US" sz="2400" u="none">
                <a:solidFill>
                  <a:srgbClr val="FF0000"/>
                </a:solidFill>
                <a:latin typeface="Arimo"/>
                <a:ea typeface="Arimo"/>
                <a:cs typeface="Arimo"/>
                <a:sym typeface="Arimo"/>
              </a:rPr>
              <a:t>1111</a:t>
            </a:r>
            <a:endParaRPr/>
          </a:p>
          <a:p>
            <a:pPr indent="0" lvl="0" marL="0" marR="0" rtl="0" algn="just">
              <a:lnSpc>
                <a:spcPct val="13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11000001 10000011 00011011 11111111</a:t>
            </a:r>
            <a:endParaRPr/>
          </a:p>
          <a:p>
            <a:pPr indent="0" lvl="0" marL="0" marR="0" rtl="0" algn="just">
              <a:lnSpc>
                <a:spcPct val="13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Solution</a:t>
            </a:r>
            <a:endParaRPr/>
          </a:p>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We replace each group of 4 bits with its hexadecimal equivalent. Note that 0X (or 0x) is added at the beginning or the subscript 16 at the end.</a:t>
            </a:r>
            <a:endParaRPr/>
          </a:p>
          <a:p>
            <a:pPr indent="0" lvl="0" marL="0" marR="0" rtl="0" algn="just">
              <a:lnSpc>
                <a:spcPct val="13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0X810B0BEF or 810B0BEF</a:t>
            </a:r>
            <a:r>
              <a:rPr b="1" baseline="-25000" i="0" lang="en-US" sz="2400" u="none">
                <a:solidFill>
                  <a:schemeClr val="dk1"/>
                </a:solidFill>
                <a:latin typeface="Arimo"/>
                <a:ea typeface="Arimo"/>
                <a:cs typeface="Arimo"/>
                <a:sym typeface="Arimo"/>
              </a:rPr>
              <a:t>16</a:t>
            </a:r>
            <a:endParaRPr/>
          </a:p>
          <a:p>
            <a:pPr indent="0" lvl="0" marL="0" marR="0" rtl="0" algn="just">
              <a:lnSpc>
                <a:spcPct val="13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0XC1831BFF or C1831BFF</a:t>
            </a:r>
            <a:r>
              <a:rPr b="1" baseline="-25000" i="0" lang="en-US" sz="2400" u="none">
                <a:solidFill>
                  <a:schemeClr val="dk1"/>
                </a:solidFill>
                <a:latin typeface="Arimo"/>
                <a:ea typeface="Arimo"/>
                <a:cs typeface="Arimo"/>
                <a:sym typeface="Arimo"/>
              </a:rPr>
              <a:t>16</a:t>
            </a:r>
            <a:endParaRPr/>
          </a:p>
        </p:txBody>
      </p:sp>
      <p:grpSp>
        <p:nvGrpSpPr>
          <p:cNvPr id="262" name="Google Shape;262;p27"/>
          <p:cNvGrpSpPr/>
          <p:nvPr/>
        </p:nvGrpSpPr>
        <p:grpSpPr>
          <a:xfrm>
            <a:off x="0" y="0"/>
            <a:ext cx="9144000" cy="609600"/>
            <a:chOff x="0" y="2448"/>
            <a:chExt cx="5760" cy="384"/>
          </a:xfrm>
        </p:grpSpPr>
        <p:sp>
          <p:nvSpPr>
            <p:cNvPr id="263" name="Google Shape;263;p27"/>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64" name="Google Shape;264;p27"/>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5.4</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71" name="Google Shape;271;p2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72" name="Google Shape;272;p28"/>
          <p:cNvSpPr txBox="1"/>
          <p:nvPr/>
        </p:nvSpPr>
        <p:spPr>
          <a:xfrm>
            <a:off x="76200" y="696912"/>
            <a:ext cx="8839200" cy="3889375"/>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Find the number of addresses in a range if the first address is 146.102.29.0 and the last address is 146.102.32.255.</a:t>
            </a:r>
            <a:endParaRPr/>
          </a:p>
          <a:p>
            <a:pPr indent="0" lvl="0" marL="0" marR="0" rtl="0" algn="just">
              <a:lnSpc>
                <a:spcPct val="13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3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We can subtract the first address from the last address in base 256 (see Appendix B). The result is 0.0.3.255 in this base. To find the number of addresses in the range (in decimal), we convert this number to base 256 and add 1 to the result..</a:t>
            </a:r>
            <a:endParaRPr/>
          </a:p>
        </p:txBody>
      </p:sp>
      <p:grpSp>
        <p:nvGrpSpPr>
          <p:cNvPr id="273" name="Google Shape;273;p28"/>
          <p:cNvGrpSpPr/>
          <p:nvPr/>
        </p:nvGrpSpPr>
        <p:grpSpPr>
          <a:xfrm>
            <a:off x="0" y="0"/>
            <a:ext cx="9144000" cy="609600"/>
            <a:chOff x="0" y="2448"/>
            <a:chExt cx="5760" cy="384"/>
          </a:xfrm>
        </p:grpSpPr>
        <p:sp>
          <p:nvSpPr>
            <p:cNvPr id="274" name="Google Shape;274;p28"/>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75" name="Google Shape;275;p28"/>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5.5</a:t>
              </a:r>
              <a:endParaRPr/>
            </a:p>
          </p:txBody>
        </p:sp>
      </p:grpSp>
      <p:pic>
        <p:nvPicPr>
          <p:cNvPr id="276" name="Google Shape;276;p28"/>
          <p:cNvPicPr preferRelativeResize="0"/>
          <p:nvPr/>
        </p:nvPicPr>
        <p:blipFill rotWithShape="1">
          <a:blip r:embed="rId3">
            <a:alphaModFix/>
          </a:blip>
          <a:srcRect b="0" l="0" r="0" t="0"/>
          <a:stretch/>
        </p:blipFill>
        <p:spPr>
          <a:xfrm>
            <a:off x="0" y="4951412"/>
            <a:ext cx="8839200" cy="611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9"/>
          <p:cNvPicPr preferRelativeResize="0"/>
          <p:nvPr/>
        </p:nvPicPr>
        <p:blipFill rotWithShape="1">
          <a:blip r:embed="rId3">
            <a:alphaModFix/>
          </a:blip>
          <a:srcRect b="0" l="0" r="0" t="0"/>
          <a:stretch/>
        </p:blipFill>
        <p:spPr>
          <a:xfrm>
            <a:off x="581025" y="4953000"/>
            <a:ext cx="7413625" cy="712787"/>
          </a:xfrm>
          <a:prstGeom prst="rect">
            <a:avLst/>
          </a:prstGeom>
          <a:noFill/>
          <a:ln>
            <a:noFill/>
          </a:ln>
        </p:spPr>
      </p:pic>
      <p:sp>
        <p:nvSpPr>
          <p:cNvPr id="283" name="Google Shape;283;p2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84" name="Google Shape;284;p2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85" name="Google Shape;285;p29"/>
          <p:cNvSpPr txBox="1"/>
          <p:nvPr/>
        </p:nvSpPr>
        <p:spPr>
          <a:xfrm>
            <a:off x="76200" y="696912"/>
            <a:ext cx="8839200" cy="3452812"/>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first address in a range of addresses is 14.11.45.96. If the number of addresses in the range is 232, what is the last address?</a:t>
            </a:r>
            <a:endParaRPr/>
          </a:p>
          <a:p>
            <a:pPr indent="0" lvl="0" marL="0" marR="0" rtl="0" algn="just">
              <a:lnSpc>
                <a:spcPct val="13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3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We convert the number of addresses minus 1 to base 256, which is 0.0.0.31. We then add it to the first address to get the last address. Addition is in base 256.</a:t>
            </a:r>
            <a:endParaRPr/>
          </a:p>
        </p:txBody>
      </p:sp>
      <p:grpSp>
        <p:nvGrpSpPr>
          <p:cNvPr id="286" name="Google Shape;286;p29"/>
          <p:cNvGrpSpPr/>
          <p:nvPr/>
        </p:nvGrpSpPr>
        <p:grpSpPr>
          <a:xfrm>
            <a:off x="0" y="0"/>
            <a:ext cx="9144000" cy="609600"/>
            <a:chOff x="0" y="2448"/>
            <a:chExt cx="5760" cy="384"/>
          </a:xfrm>
        </p:grpSpPr>
        <p:sp>
          <p:nvSpPr>
            <p:cNvPr id="287" name="Google Shape;287;p29"/>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88" name="Google Shape;288;p29"/>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5.6</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95" name="Google Shape;295;p3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96" name="Google Shape;296;p30"/>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Bitwise NOT operation</a:t>
            </a:r>
            <a:endParaRPr/>
          </a:p>
        </p:txBody>
      </p:sp>
      <p:sp>
        <p:nvSpPr>
          <p:cNvPr id="297" name="Google Shape;297;p3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98" name="Google Shape;298;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99" name="Google Shape;299;p3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00" name="Google Shape;300;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01" name="Google Shape;301;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02" name="Google Shape;302;p3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03" name="Google Shape;303;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304" name="Google Shape;304;p30"/>
          <p:cNvPicPr preferRelativeResize="0"/>
          <p:nvPr/>
        </p:nvPicPr>
        <p:blipFill rotWithShape="1">
          <a:blip r:embed="rId3">
            <a:alphaModFix/>
          </a:blip>
          <a:srcRect b="0" l="0" r="0" t="0"/>
          <a:stretch/>
        </p:blipFill>
        <p:spPr>
          <a:xfrm>
            <a:off x="1057275" y="2198687"/>
            <a:ext cx="6562725" cy="25257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11" name="Google Shape;311;p3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grpSp>
        <p:nvGrpSpPr>
          <p:cNvPr id="312" name="Google Shape;312;p31"/>
          <p:cNvGrpSpPr/>
          <p:nvPr/>
        </p:nvGrpSpPr>
        <p:grpSpPr>
          <a:xfrm>
            <a:off x="0" y="0"/>
            <a:ext cx="9144000" cy="609600"/>
            <a:chOff x="0" y="2448"/>
            <a:chExt cx="5760" cy="384"/>
          </a:xfrm>
        </p:grpSpPr>
        <p:sp>
          <p:nvSpPr>
            <p:cNvPr id="313" name="Google Shape;313;p3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14" name="Google Shape;314;p31"/>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5.7</a:t>
              </a:r>
              <a:endParaRPr/>
            </a:p>
          </p:txBody>
        </p:sp>
      </p:grpSp>
      <p:pic>
        <p:nvPicPr>
          <p:cNvPr id="315" name="Google Shape;315;p31"/>
          <p:cNvPicPr preferRelativeResize="0"/>
          <p:nvPr/>
        </p:nvPicPr>
        <p:blipFill rotWithShape="1">
          <a:blip r:embed="rId3">
            <a:alphaModFix/>
          </a:blip>
          <a:srcRect b="0" l="0" r="0" t="0"/>
          <a:stretch/>
        </p:blipFill>
        <p:spPr>
          <a:xfrm>
            <a:off x="146050" y="838200"/>
            <a:ext cx="8921750" cy="25987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22" name="Google Shape;322;p3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323" name="Google Shape;323;p32"/>
          <p:cNvSpPr txBox="1"/>
          <p:nvPr/>
        </p:nvSpPr>
        <p:spPr>
          <a:xfrm>
            <a:off x="990600" y="1666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Bitwise AND operation</a:t>
            </a:r>
            <a:endParaRPr/>
          </a:p>
        </p:txBody>
      </p:sp>
      <p:sp>
        <p:nvSpPr>
          <p:cNvPr id="324" name="Google Shape;324;p3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25" name="Google Shape;325;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26" name="Google Shape;326;p3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27" name="Google Shape;327;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28" name="Google Shape;328;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29" name="Google Shape;329;p3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30" name="Google Shape;330;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331" name="Google Shape;331;p32"/>
          <p:cNvPicPr preferRelativeResize="0"/>
          <p:nvPr/>
        </p:nvPicPr>
        <p:blipFill rotWithShape="1">
          <a:blip r:embed="rId3">
            <a:alphaModFix/>
          </a:blip>
          <a:srcRect b="0" l="0" r="0" t="0"/>
          <a:stretch/>
        </p:blipFill>
        <p:spPr>
          <a:xfrm>
            <a:off x="239712" y="2268537"/>
            <a:ext cx="8218487" cy="249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38" name="Google Shape;338;p3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grpSp>
        <p:nvGrpSpPr>
          <p:cNvPr id="339" name="Google Shape;339;p33"/>
          <p:cNvGrpSpPr/>
          <p:nvPr/>
        </p:nvGrpSpPr>
        <p:grpSpPr>
          <a:xfrm>
            <a:off x="0" y="0"/>
            <a:ext cx="9144000" cy="609600"/>
            <a:chOff x="0" y="2448"/>
            <a:chExt cx="5760" cy="384"/>
          </a:xfrm>
        </p:grpSpPr>
        <p:sp>
          <p:nvSpPr>
            <p:cNvPr id="340" name="Google Shape;340;p33"/>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41" name="Google Shape;341;p33"/>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5.8</a:t>
              </a:r>
              <a:endParaRPr/>
            </a:p>
          </p:txBody>
        </p:sp>
      </p:grpSp>
      <p:pic>
        <p:nvPicPr>
          <p:cNvPr id="342" name="Google Shape;342;p33"/>
          <p:cNvPicPr preferRelativeResize="0"/>
          <p:nvPr/>
        </p:nvPicPr>
        <p:blipFill rotWithShape="1">
          <a:blip r:embed="rId3">
            <a:alphaModFix/>
          </a:blip>
          <a:srcRect b="0" l="0" r="0" t="0"/>
          <a:stretch/>
        </p:blipFill>
        <p:spPr>
          <a:xfrm>
            <a:off x="563562" y="1219200"/>
            <a:ext cx="7513637" cy="503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49" name="Google Shape;349;p3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350" name="Google Shape;350;p34"/>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5.4</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Bitwise OR operation</a:t>
            </a:r>
            <a:endParaRPr/>
          </a:p>
        </p:txBody>
      </p:sp>
      <p:sp>
        <p:nvSpPr>
          <p:cNvPr id="351" name="Google Shape;351;p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2" name="Google Shape;352;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3" name="Google Shape;353;p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4" name="Google Shape;354;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5" name="Google Shape;355;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6" name="Google Shape;356;p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57" name="Google Shape;357;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358" name="Google Shape;358;p34"/>
          <p:cNvPicPr preferRelativeResize="0"/>
          <p:nvPr/>
        </p:nvPicPr>
        <p:blipFill rotWithShape="1">
          <a:blip r:embed="rId3">
            <a:alphaModFix/>
          </a:blip>
          <a:srcRect b="0" l="0" r="0" t="0"/>
          <a:stretch/>
        </p:blipFill>
        <p:spPr>
          <a:xfrm>
            <a:off x="574675" y="2517775"/>
            <a:ext cx="7578725" cy="228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cap="none" strike="noStrike">
                <a:solidFill>
                  <a:schemeClr val="dk1"/>
                </a:solidFill>
                <a:latin typeface="Tahoma"/>
                <a:ea typeface="Tahoma"/>
                <a:cs typeface="Tahoma"/>
                <a:sym typeface="Tahoma"/>
              </a:rPr>
              <a:t>TCP/IP Protocol Suite</a:t>
            </a:r>
            <a:endParaRPr/>
          </a:p>
        </p:txBody>
      </p:sp>
      <p:sp>
        <p:nvSpPr>
          <p:cNvPr id="115" name="Google Shape;115;p1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16" name="Google Shape;116;p17"/>
          <p:cNvSpPr txBox="1"/>
          <p:nvPr>
            <p:ph type="title"/>
          </p:nvPr>
        </p:nvSpPr>
        <p:spPr>
          <a:xfrm>
            <a:off x="152400" y="0"/>
            <a:ext cx="8229600"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hlink"/>
              </a:buClr>
              <a:buSzPts val="4400"/>
              <a:buFont typeface="Tahoma"/>
              <a:buNone/>
            </a:pPr>
            <a:r>
              <a:rPr b="1" i="0" lang="en-US" sz="4400" u="sng">
                <a:solidFill>
                  <a:schemeClr val="hlink"/>
                </a:solidFill>
                <a:latin typeface="Tahoma"/>
                <a:ea typeface="Tahoma"/>
                <a:cs typeface="Tahoma"/>
                <a:sym typeface="Tahoma"/>
              </a:rPr>
              <a:t>OBJECTIVES:</a:t>
            </a:r>
            <a:endParaRPr/>
          </a:p>
        </p:txBody>
      </p:sp>
      <p:sp>
        <p:nvSpPr>
          <p:cNvPr id="117" name="Google Shape;117;p17"/>
          <p:cNvSpPr txBox="1"/>
          <p:nvPr/>
        </p:nvSpPr>
        <p:spPr>
          <a:xfrm>
            <a:off x="76200" y="838200"/>
            <a:ext cx="8991600" cy="533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introduce the concept of an address space in general and the address space of IPv4 in particular.</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discuss the classful architecture and the blocks of addresses available in each class.</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discuss the idea of hierarchical addressing and how it has been implemented in classful addressing.</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explain subnetting and supernetting for classful architecture.</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discuss classless addressing, that has been devised to solve the problems in classful addressing.</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discuss some special blocks and some special addresses in each block.</a:t>
            </a:r>
            <a:endParaRPr/>
          </a:p>
          <a:p>
            <a:pPr indent="-342900" lvl="0" marL="342900" marR="0" rtl="0" algn="l">
              <a:lnSpc>
                <a:spcPct val="100000"/>
              </a:lnSpc>
              <a:spcBef>
                <a:spcPts val="480"/>
              </a:spcBef>
              <a:spcAft>
                <a:spcPts val="0"/>
              </a:spcAft>
              <a:buClr>
                <a:schemeClr val="folHlink"/>
              </a:buClr>
              <a:buSzPts val="2400"/>
              <a:buFont typeface="Noto Sans Symbols"/>
              <a:buChar char="❑"/>
            </a:pPr>
            <a:r>
              <a:rPr b="1" i="0" lang="en-US" sz="2400" u="none" cap="none" strike="noStrike">
                <a:solidFill>
                  <a:schemeClr val="dk1"/>
                </a:solidFill>
                <a:latin typeface="Times New Roman"/>
                <a:ea typeface="Times New Roman"/>
                <a:cs typeface="Times New Roman"/>
                <a:sym typeface="Times New Roman"/>
              </a:rPr>
              <a:t>To discuss NAT technology and show how it can be used to alleviate of address depletion.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 calcmode="lin" valueType="num">
                                      <p:cBhvr additive="base">
                                        <p:cTn dur="500"/>
                                        <p:tgtEl>
                                          <p:spTgt spid="11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 calcmode="lin" valueType="num">
                                      <p:cBhvr additive="base">
                                        <p:cTn dur="500"/>
                                        <p:tgtEl>
                                          <p:spTgt spid="117">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 calcmode="lin" valueType="num">
                                      <p:cBhvr additive="base">
                                        <p:cTn dur="500"/>
                                        <p:tgtEl>
                                          <p:spTgt spid="117">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 calcmode="lin" valueType="num">
                                      <p:cBhvr additive="base">
                                        <p:cTn dur="500"/>
                                        <p:tgtEl>
                                          <p:spTgt spid="117">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 calcmode="lin" valueType="num">
                                      <p:cBhvr additive="base">
                                        <p:cTn dur="500"/>
                                        <p:tgtEl>
                                          <p:spTgt spid="117">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anim calcmode="lin" valueType="num">
                                      <p:cBhvr additive="base">
                                        <p:cTn dur="500"/>
                                        <p:tgtEl>
                                          <p:spTgt spid="117">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anim calcmode="lin" valueType="num">
                                      <p:cBhvr additive="base">
                                        <p:cTn dur="500"/>
                                        <p:tgtEl>
                                          <p:spTgt spid="117">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17">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65" name="Google Shape;365;p3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grpSp>
        <p:nvGrpSpPr>
          <p:cNvPr id="366" name="Google Shape;366;p35"/>
          <p:cNvGrpSpPr/>
          <p:nvPr/>
        </p:nvGrpSpPr>
        <p:grpSpPr>
          <a:xfrm>
            <a:off x="0" y="0"/>
            <a:ext cx="9144000" cy="609600"/>
            <a:chOff x="0" y="2448"/>
            <a:chExt cx="5760" cy="384"/>
          </a:xfrm>
        </p:grpSpPr>
        <p:sp>
          <p:nvSpPr>
            <p:cNvPr id="367" name="Google Shape;367;p3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68" name="Google Shape;368;p35"/>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5.9</a:t>
              </a:r>
              <a:endParaRPr/>
            </a:p>
          </p:txBody>
        </p:sp>
      </p:grpSp>
      <p:pic>
        <p:nvPicPr>
          <p:cNvPr id="369" name="Google Shape;369;p35"/>
          <p:cNvPicPr preferRelativeResize="0"/>
          <p:nvPr/>
        </p:nvPicPr>
        <p:blipFill rotWithShape="1">
          <a:blip r:embed="rId3">
            <a:alphaModFix/>
          </a:blip>
          <a:srcRect b="0" l="0" r="0" t="0"/>
          <a:stretch/>
        </p:blipFill>
        <p:spPr>
          <a:xfrm>
            <a:off x="152400" y="990600"/>
            <a:ext cx="8839200" cy="402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76" name="Google Shape;376;p3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377" name="Google Shape;377;p36"/>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78" name="Google Shape;378;p36"/>
          <p:cNvSpPr txBox="1"/>
          <p:nvPr/>
        </p:nvSpPr>
        <p:spPr>
          <a:xfrm>
            <a:off x="228600" y="355600"/>
            <a:ext cx="6530975" cy="650875"/>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a:buNone/>
            </a:pPr>
            <a:r>
              <a:rPr b="1" i="0" lang="en-US" sz="3600" u="none">
                <a:solidFill>
                  <a:schemeClr val="lt1"/>
                </a:solidFill>
                <a:latin typeface="Times"/>
                <a:ea typeface="Times"/>
                <a:cs typeface="Times"/>
                <a:sym typeface="Times"/>
              </a:rPr>
              <a:t>5-2  CLASSFUL ADDRESSING</a:t>
            </a:r>
            <a:endParaRPr/>
          </a:p>
        </p:txBody>
      </p:sp>
      <p:sp>
        <p:nvSpPr>
          <p:cNvPr id="379" name="Google Shape;379;p36"/>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80" name="Google Shape;380;p36"/>
          <p:cNvSpPr txBox="1"/>
          <p:nvPr/>
        </p:nvSpPr>
        <p:spPr>
          <a:xfrm>
            <a:off x="381000" y="1524000"/>
            <a:ext cx="8534400" cy="4362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mo"/>
              <a:buNone/>
            </a:pPr>
            <a:r>
              <a:rPr b="1" i="0" lang="en-US" sz="2800" u="none">
                <a:solidFill>
                  <a:schemeClr val="dk1"/>
                </a:solidFill>
                <a:latin typeface="Arimo"/>
                <a:ea typeface="Arimo"/>
                <a:cs typeface="Arimo"/>
                <a:sym typeface="Arimo"/>
              </a:rPr>
              <a:t>IP addresses, when started a few decades ago, used the concept of classes. This architecture is called classful addressing. In the mid-1990s, a new architecture, called classless addressing, was introduced that supersedes the original architecture. In this section, we introduce classful addressing because it paves the way for understanding classless addressing and justifies the rationale for moving to the new architecture. Classless addressing is discussed in the next section.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99"/>
            </a:gs>
            <a:gs pos="100000">
              <a:srgbClr val="767647"/>
            </a:gs>
          </a:gsLst>
          <a:lin ang="0" scaled="0"/>
        </a:gradFill>
      </p:bgPr>
    </p:bg>
    <p:spTree>
      <p:nvGrpSpPr>
        <p:cNvPr id="385" name="Shape 385"/>
        <p:cNvGrpSpPr/>
        <p:nvPr/>
      </p:nvGrpSpPr>
      <p:grpSpPr>
        <a:xfrm>
          <a:off x="0" y="0"/>
          <a:ext cx="0" cy="0"/>
          <a:chOff x="0" y="0"/>
          <a:chExt cx="0" cy="0"/>
        </a:xfrm>
      </p:grpSpPr>
      <p:sp>
        <p:nvSpPr>
          <p:cNvPr id="386" name="Google Shape;386;p3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87" name="Google Shape;387;p3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388" name="Google Shape;388;p37"/>
          <p:cNvSpPr txBox="1"/>
          <p:nvPr/>
        </p:nvSpPr>
        <p:spPr>
          <a:xfrm>
            <a:off x="228600" y="152400"/>
            <a:ext cx="546893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200"/>
              <a:buFont typeface="Times"/>
              <a:buNone/>
            </a:pPr>
            <a:r>
              <a:rPr b="1" i="1" lang="en-US" sz="3200" u="none">
                <a:solidFill>
                  <a:schemeClr val="hlink"/>
                </a:solidFill>
                <a:latin typeface="Times"/>
                <a:ea typeface="Times"/>
                <a:cs typeface="Times"/>
                <a:sym typeface="Times"/>
              </a:rPr>
              <a:t>Topics Discussed in the Section</a:t>
            </a:r>
            <a:endParaRPr/>
          </a:p>
        </p:txBody>
      </p:sp>
      <p:sp>
        <p:nvSpPr>
          <p:cNvPr id="389" name="Google Shape;389;p37"/>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390" name="Google Shape;390;p37"/>
          <p:cNvSpPr txBox="1"/>
          <p:nvPr/>
        </p:nvSpPr>
        <p:spPr>
          <a:xfrm>
            <a:off x="304800" y="989012"/>
            <a:ext cx="6705600" cy="2570162"/>
          </a:xfrm>
          <a:prstGeom prst="rect">
            <a:avLst/>
          </a:prstGeom>
          <a:noFill/>
          <a:ln>
            <a:noFill/>
          </a:ln>
        </p:spPr>
        <p:txBody>
          <a:bodyPr anchorCtr="0" anchor="t" bIns="45700" lIns="91425" spcFirstLastPara="1" rIns="91425" wrap="square" tIns="45700">
            <a:spAutoFit/>
          </a:bodyPr>
          <a:lstStyle/>
          <a:p>
            <a:pPr indent="-208025" lvl="0" marL="0" marR="0" rtl="0" algn="l">
              <a:lnSpc>
                <a:spcPct val="100000"/>
              </a:lnSpc>
              <a:spcBef>
                <a:spcPts val="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Classes</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Classes and Blocks</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Two-Level Addressing</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Three-Level Addressing: Subnetting</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Supernetting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397" name="Google Shape;397;p3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398" name="Google Shape;398;p38"/>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5.5</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Occupation of address space</a:t>
            </a:r>
            <a:endParaRPr/>
          </a:p>
        </p:txBody>
      </p:sp>
      <p:sp>
        <p:nvSpPr>
          <p:cNvPr id="399" name="Google Shape;399;p3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0" name="Google Shape;400;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1" name="Google Shape;401;p3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2" name="Google Shape;402;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3" name="Google Shape;403;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4" name="Google Shape;404;p3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05" name="Google Shape;405;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406" name="Google Shape;406;p38"/>
          <p:cNvPicPr preferRelativeResize="0"/>
          <p:nvPr/>
        </p:nvPicPr>
        <p:blipFill rotWithShape="1">
          <a:blip r:embed="rId3">
            <a:alphaModFix/>
          </a:blip>
          <a:srcRect b="0" l="0" r="0" t="0"/>
          <a:stretch/>
        </p:blipFill>
        <p:spPr>
          <a:xfrm>
            <a:off x="457200" y="2330450"/>
            <a:ext cx="2476500" cy="2470150"/>
          </a:xfrm>
          <a:prstGeom prst="rect">
            <a:avLst/>
          </a:prstGeom>
          <a:noFill/>
          <a:ln>
            <a:noFill/>
          </a:ln>
        </p:spPr>
      </p:pic>
      <p:pic>
        <p:nvPicPr>
          <p:cNvPr id="407" name="Google Shape;407;p38"/>
          <p:cNvPicPr preferRelativeResize="0"/>
          <p:nvPr/>
        </p:nvPicPr>
        <p:blipFill rotWithShape="1">
          <a:blip r:embed="rId4">
            <a:alphaModFix/>
          </a:blip>
          <a:srcRect b="0" l="0" r="0" t="0"/>
          <a:stretch/>
        </p:blipFill>
        <p:spPr>
          <a:xfrm>
            <a:off x="3560762" y="2286000"/>
            <a:ext cx="4287837" cy="2503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14" name="Google Shape;414;p3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15" name="Google Shape;415;p39"/>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5.6</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Finding the class of address</a:t>
            </a:r>
            <a:endParaRPr/>
          </a:p>
        </p:txBody>
      </p:sp>
      <p:sp>
        <p:nvSpPr>
          <p:cNvPr id="416" name="Google Shape;416;p3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17" name="Google Shape;417;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18" name="Google Shape;418;p3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19" name="Google Shape;419;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20" name="Google Shape;420;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21" name="Google Shape;421;p3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22" name="Google Shape;422;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423" name="Google Shape;423;p39"/>
          <p:cNvPicPr preferRelativeResize="0"/>
          <p:nvPr/>
        </p:nvPicPr>
        <p:blipFill rotWithShape="1">
          <a:blip r:embed="rId3">
            <a:alphaModFix/>
          </a:blip>
          <a:srcRect b="0" l="0" r="0" t="0"/>
          <a:stretch/>
        </p:blipFill>
        <p:spPr>
          <a:xfrm>
            <a:off x="152400" y="2268537"/>
            <a:ext cx="4332287" cy="2379662"/>
          </a:xfrm>
          <a:prstGeom prst="rect">
            <a:avLst/>
          </a:prstGeom>
          <a:noFill/>
          <a:ln>
            <a:noFill/>
          </a:ln>
        </p:spPr>
      </p:pic>
      <p:pic>
        <p:nvPicPr>
          <p:cNvPr id="424" name="Google Shape;424;p39"/>
          <p:cNvPicPr preferRelativeResize="0"/>
          <p:nvPr/>
        </p:nvPicPr>
        <p:blipFill rotWithShape="1">
          <a:blip r:embed="rId4">
            <a:alphaModFix/>
          </a:blip>
          <a:srcRect b="0" l="0" r="0" t="0"/>
          <a:stretch/>
        </p:blipFill>
        <p:spPr>
          <a:xfrm>
            <a:off x="4648200" y="2273300"/>
            <a:ext cx="4259262" cy="2374900"/>
          </a:xfrm>
          <a:prstGeom prst="rect">
            <a:avLst/>
          </a:prstGeom>
          <a:noFill/>
          <a:ln>
            <a:noFill/>
          </a:ln>
        </p:spPr>
      </p:pic>
      <p:sp>
        <p:nvSpPr>
          <p:cNvPr id="425" name="Google Shape;425;p39"/>
          <p:cNvSpPr txBox="1"/>
          <p:nvPr/>
        </p:nvSpPr>
        <p:spPr>
          <a:xfrm>
            <a:off x="5867400" y="3633787"/>
            <a:ext cx="533400"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a:solidFill>
                  <a:schemeClr val="dk1"/>
                </a:solidFill>
                <a:latin typeface="Tahoma"/>
                <a:ea typeface="Tahoma"/>
                <a:cs typeface="Tahoma"/>
                <a:sym typeface="Tahoma"/>
              </a:rPr>
              <a:t>239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32" name="Google Shape;432;p4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33" name="Google Shape;433;p40"/>
          <p:cNvSpPr txBox="1"/>
          <p:nvPr/>
        </p:nvSpPr>
        <p:spPr>
          <a:xfrm>
            <a:off x="990600" y="90487"/>
            <a:ext cx="7620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5.7</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Finding the class of an address using continuous checking</a:t>
            </a:r>
            <a:endParaRPr/>
          </a:p>
        </p:txBody>
      </p:sp>
      <p:sp>
        <p:nvSpPr>
          <p:cNvPr id="434" name="Google Shape;434;p4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35" name="Google Shape;435;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36" name="Google Shape;436;p4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37" name="Google Shape;437;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38" name="Google Shape;438;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39" name="Google Shape;439;p4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40" name="Google Shape;440;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441" name="Google Shape;441;p40"/>
          <p:cNvPicPr preferRelativeResize="0"/>
          <p:nvPr/>
        </p:nvPicPr>
        <p:blipFill rotWithShape="1">
          <a:blip r:embed="rId3">
            <a:alphaModFix/>
          </a:blip>
          <a:srcRect b="0" l="0" r="0" t="0"/>
          <a:stretch/>
        </p:blipFill>
        <p:spPr>
          <a:xfrm>
            <a:off x="6032500" y="1422400"/>
            <a:ext cx="1892300" cy="1092200"/>
          </a:xfrm>
          <a:prstGeom prst="rect">
            <a:avLst/>
          </a:prstGeom>
          <a:noFill/>
          <a:ln>
            <a:noFill/>
          </a:ln>
        </p:spPr>
      </p:pic>
      <p:pic>
        <p:nvPicPr>
          <p:cNvPr id="442" name="Google Shape;442;p40"/>
          <p:cNvPicPr preferRelativeResize="0"/>
          <p:nvPr/>
        </p:nvPicPr>
        <p:blipFill rotWithShape="1">
          <a:blip r:embed="rId4">
            <a:alphaModFix/>
          </a:blip>
          <a:srcRect b="0" l="0" r="0" t="0"/>
          <a:stretch/>
        </p:blipFill>
        <p:spPr>
          <a:xfrm>
            <a:off x="815975" y="2940050"/>
            <a:ext cx="2744787" cy="1385887"/>
          </a:xfrm>
          <a:prstGeom prst="rect">
            <a:avLst/>
          </a:prstGeom>
          <a:noFill/>
          <a:ln>
            <a:noFill/>
          </a:ln>
        </p:spPr>
      </p:pic>
      <p:pic>
        <p:nvPicPr>
          <p:cNvPr id="443" name="Google Shape;443;p40"/>
          <p:cNvPicPr preferRelativeResize="0"/>
          <p:nvPr/>
        </p:nvPicPr>
        <p:blipFill rotWithShape="1">
          <a:blip r:embed="rId5">
            <a:alphaModFix/>
          </a:blip>
          <a:srcRect b="0" l="0" r="0" t="0"/>
          <a:stretch/>
        </p:blipFill>
        <p:spPr>
          <a:xfrm>
            <a:off x="3178175" y="2903537"/>
            <a:ext cx="1601787" cy="1439862"/>
          </a:xfrm>
          <a:prstGeom prst="rect">
            <a:avLst/>
          </a:prstGeom>
          <a:noFill/>
          <a:ln>
            <a:noFill/>
          </a:ln>
        </p:spPr>
      </p:pic>
      <p:pic>
        <p:nvPicPr>
          <p:cNvPr id="444" name="Google Shape;444;p40"/>
          <p:cNvPicPr preferRelativeResize="0"/>
          <p:nvPr/>
        </p:nvPicPr>
        <p:blipFill rotWithShape="1">
          <a:blip r:embed="rId6">
            <a:alphaModFix/>
          </a:blip>
          <a:srcRect b="0" l="0" r="0" t="0"/>
          <a:stretch/>
        </p:blipFill>
        <p:spPr>
          <a:xfrm>
            <a:off x="4414837" y="2895600"/>
            <a:ext cx="1582737" cy="1439862"/>
          </a:xfrm>
          <a:prstGeom prst="rect">
            <a:avLst/>
          </a:prstGeom>
          <a:noFill/>
          <a:ln>
            <a:noFill/>
          </a:ln>
        </p:spPr>
      </p:pic>
      <p:pic>
        <p:nvPicPr>
          <p:cNvPr id="445" name="Google Shape;445;p40"/>
          <p:cNvPicPr preferRelativeResize="0"/>
          <p:nvPr/>
        </p:nvPicPr>
        <p:blipFill rotWithShape="1">
          <a:blip r:embed="rId7">
            <a:alphaModFix/>
          </a:blip>
          <a:srcRect b="0" l="0" r="0" t="0"/>
          <a:stretch/>
        </p:blipFill>
        <p:spPr>
          <a:xfrm>
            <a:off x="5616575" y="2897187"/>
            <a:ext cx="2232025" cy="1439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2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2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2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2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52" name="Google Shape;452;p4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53" name="Google Shape;453;p41"/>
          <p:cNvSpPr txBox="1"/>
          <p:nvPr/>
        </p:nvSpPr>
        <p:spPr>
          <a:xfrm>
            <a:off x="76200" y="696912"/>
            <a:ext cx="8839200" cy="452437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Find the class of each address:</a:t>
            </a:r>
            <a:endParaRPr/>
          </a:p>
          <a:p>
            <a:pPr indent="-457200" lvl="0" marL="45720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  00000001 00001011 00001011 11101111</a:t>
            </a:r>
            <a:endParaRPr/>
          </a:p>
          <a:p>
            <a:pPr indent="-457200" lvl="0" marL="45720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b.  11000001 10000011 00011011 11111111</a:t>
            </a:r>
            <a:endParaRPr/>
          </a:p>
          <a:p>
            <a:pPr indent="-457200" lvl="0" marL="45720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c.  10100111 11011011 10001011 01101111</a:t>
            </a:r>
            <a:endParaRPr/>
          </a:p>
          <a:p>
            <a:pPr indent="-457200" lvl="0" marL="45720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d.  11110011 10011011 11111011 00001111</a:t>
            </a:r>
            <a:endParaRPr/>
          </a:p>
          <a:p>
            <a:pPr indent="-457200" lvl="0" marL="457200" marR="0" rtl="0" algn="l">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457200" lvl="0" marL="457200" marR="0" rtl="0" algn="l">
              <a:lnSpc>
                <a:spcPct val="100000"/>
              </a:lnSpc>
              <a:spcBef>
                <a:spcPts val="0"/>
              </a:spcBef>
              <a:spcAft>
                <a:spcPts val="0"/>
              </a:spcAft>
              <a:buClr>
                <a:schemeClr val="dk1"/>
              </a:buClr>
              <a:buSzPts val="2400"/>
              <a:buFont typeface="Arimo"/>
              <a:buNone/>
            </a:pPr>
            <a:r>
              <a:rPr b="1" i="1" lang="en-US" sz="2400" u="none">
                <a:solidFill>
                  <a:schemeClr val="dk1"/>
                </a:solidFill>
                <a:latin typeface="Arimo"/>
                <a:ea typeface="Arimo"/>
                <a:cs typeface="Arimo"/>
                <a:sym typeface="Arimo"/>
              </a:rPr>
              <a:t>Solution</a:t>
            </a:r>
            <a:endParaRPr/>
          </a:p>
          <a:p>
            <a:pPr indent="-457200" lvl="0" marL="457200" marR="0" rtl="0" algn="l">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See the procedure in Figure 5.7.</a:t>
            </a:r>
            <a:endParaRPr/>
          </a:p>
          <a:p>
            <a:pPr indent="-457200" lvl="0" marL="457200" marR="0" rtl="0" algn="l">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a. The first bit is 0. This is a class A address.</a:t>
            </a:r>
            <a:endParaRPr/>
          </a:p>
          <a:p>
            <a:pPr indent="-457200" lvl="0" marL="457200" marR="0" rtl="0" algn="l">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b. The first 2 bits are 1; the third bit is 0. This is a class C address.</a:t>
            </a:r>
            <a:endParaRPr/>
          </a:p>
          <a:p>
            <a:pPr indent="-457200" lvl="0" marL="457200" marR="0" rtl="0" algn="l">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c.  The first bit is 1; the second bit is 0. This is a class B address.</a:t>
            </a:r>
            <a:endParaRPr/>
          </a:p>
          <a:p>
            <a:pPr indent="-457200" lvl="0" marL="457200" marR="0" rtl="0" algn="l">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d.  The first 4 bits are 1s. This is a class E address.</a:t>
            </a:r>
            <a:endParaRPr/>
          </a:p>
        </p:txBody>
      </p:sp>
      <p:grpSp>
        <p:nvGrpSpPr>
          <p:cNvPr id="454" name="Google Shape;454;p41"/>
          <p:cNvGrpSpPr/>
          <p:nvPr/>
        </p:nvGrpSpPr>
        <p:grpSpPr>
          <a:xfrm>
            <a:off x="0" y="0"/>
            <a:ext cx="9144000" cy="609600"/>
            <a:chOff x="0" y="2448"/>
            <a:chExt cx="5760" cy="384"/>
          </a:xfrm>
        </p:grpSpPr>
        <p:sp>
          <p:nvSpPr>
            <p:cNvPr id="455" name="Google Shape;455;p4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56" name="Google Shape;456;p41"/>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5.10</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63" name="Google Shape;463;p4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64" name="Google Shape;464;p42"/>
          <p:cNvSpPr txBox="1"/>
          <p:nvPr/>
        </p:nvSpPr>
        <p:spPr>
          <a:xfrm>
            <a:off x="76200" y="696912"/>
            <a:ext cx="9067800" cy="4652962"/>
          </a:xfrm>
          <a:prstGeom prst="rect">
            <a:avLst/>
          </a:prstGeom>
          <a:noFill/>
          <a:ln>
            <a:noFill/>
          </a:ln>
        </p:spPr>
        <p:txBody>
          <a:bodyPr anchorCtr="0" anchor="t" bIns="45700" lIns="91425" spcFirstLastPara="1" rIns="91425" wrap="square" tIns="45700">
            <a:spAutoFit/>
          </a:bodyPr>
          <a:lstStyle/>
          <a:p>
            <a:pPr indent="-400050" lvl="0" marL="40005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Find the class of each address:</a:t>
            </a:r>
            <a:endParaRPr/>
          </a:p>
          <a:p>
            <a:pPr indent="-400050" lvl="0" marL="40005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 227.12.14.87</a:t>
            </a:r>
            <a:endParaRPr/>
          </a:p>
          <a:p>
            <a:pPr indent="-400050" lvl="0" marL="40005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b. 193.14.56.22</a:t>
            </a:r>
            <a:endParaRPr/>
          </a:p>
          <a:p>
            <a:pPr indent="-400050" lvl="0" marL="40005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c. 14.23.120.8</a:t>
            </a:r>
            <a:endParaRPr/>
          </a:p>
          <a:p>
            <a:pPr indent="-400050" lvl="0" marL="400050" marR="0" rtl="0" algn="just">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d. 252.5.15.111</a:t>
            </a:r>
            <a:endParaRPr/>
          </a:p>
          <a:p>
            <a:pPr indent="-400050" lvl="0" marL="400050" marR="0" rtl="0" algn="just">
              <a:lnSpc>
                <a:spcPct val="130000"/>
              </a:lnSpc>
              <a:spcBef>
                <a:spcPts val="0"/>
              </a:spcBef>
              <a:spcAft>
                <a:spcPts val="0"/>
              </a:spcAft>
              <a:buClr>
                <a:schemeClr val="dk1"/>
              </a:buClr>
              <a:buSzPts val="2400"/>
              <a:buFont typeface="Arimo"/>
              <a:buNone/>
            </a:pPr>
            <a:r>
              <a:rPr b="1" i="1" lang="en-US" sz="2400" u="none">
                <a:solidFill>
                  <a:schemeClr val="dk1"/>
                </a:solidFill>
                <a:latin typeface="Arimo"/>
                <a:ea typeface="Arimo"/>
                <a:cs typeface="Arimo"/>
                <a:sym typeface="Arimo"/>
              </a:rPr>
              <a:t>Solution</a:t>
            </a:r>
            <a:endParaRPr/>
          </a:p>
          <a:p>
            <a:pPr indent="-400050" lvl="0" marL="400050" marR="0" rtl="0" algn="l">
              <a:lnSpc>
                <a:spcPct val="13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a:t>
            </a:r>
            <a:r>
              <a:rPr b="1" i="0" lang="en-US" sz="2400" u="none">
                <a:solidFill>
                  <a:schemeClr val="lt1"/>
                </a:solidFill>
                <a:latin typeface="Arimo"/>
                <a:ea typeface="Arimo"/>
                <a:cs typeface="Arimo"/>
                <a:sym typeface="Arimo"/>
              </a:rPr>
              <a:t>	</a:t>
            </a:r>
            <a:r>
              <a:rPr b="1" i="0" lang="en-US" sz="2000" u="none">
                <a:solidFill>
                  <a:schemeClr val="lt1"/>
                </a:solidFill>
                <a:latin typeface="Arimo"/>
                <a:ea typeface="Arimo"/>
                <a:cs typeface="Arimo"/>
                <a:sym typeface="Arimo"/>
              </a:rPr>
              <a:t>The first byte is 227 (between 224 and 239); the class is D.	</a:t>
            </a:r>
            <a:endParaRPr/>
          </a:p>
          <a:p>
            <a:pPr indent="-400050" lvl="0" marL="400050" marR="0" rtl="0" algn="l">
              <a:lnSpc>
                <a:spcPct val="130000"/>
              </a:lnSpc>
              <a:spcBef>
                <a:spcPts val="0"/>
              </a:spcBef>
              <a:spcAft>
                <a:spcPts val="0"/>
              </a:spcAft>
              <a:buClr>
                <a:schemeClr val="lt1"/>
              </a:buClr>
              <a:buSzPts val="2000"/>
              <a:buFont typeface="Arimo"/>
              <a:buNone/>
            </a:pPr>
            <a:r>
              <a:rPr b="1" i="0" lang="en-US" sz="2000" u="none">
                <a:solidFill>
                  <a:schemeClr val="lt1"/>
                </a:solidFill>
                <a:latin typeface="Arimo"/>
                <a:ea typeface="Arimo"/>
                <a:cs typeface="Arimo"/>
                <a:sym typeface="Arimo"/>
              </a:rPr>
              <a:t>b.	The first byte is 193 (between 192 and 223); the class is C.</a:t>
            </a:r>
            <a:endParaRPr/>
          </a:p>
          <a:p>
            <a:pPr indent="-400050" lvl="0" marL="400050" marR="0" rtl="0" algn="just">
              <a:lnSpc>
                <a:spcPct val="130000"/>
              </a:lnSpc>
              <a:spcBef>
                <a:spcPts val="0"/>
              </a:spcBef>
              <a:spcAft>
                <a:spcPts val="0"/>
              </a:spcAft>
              <a:buClr>
                <a:schemeClr val="lt1"/>
              </a:buClr>
              <a:buSzPts val="2000"/>
              <a:buFont typeface="Arimo"/>
              <a:buNone/>
            </a:pPr>
            <a:r>
              <a:rPr b="1" i="0" lang="en-US" sz="2000" u="none">
                <a:solidFill>
                  <a:schemeClr val="lt1"/>
                </a:solidFill>
                <a:latin typeface="Arimo"/>
                <a:ea typeface="Arimo"/>
                <a:cs typeface="Arimo"/>
                <a:sym typeface="Arimo"/>
              </a:rPr>
              <a:t>c.	The first byte is 14 (between 0 and 127); the class is A.</a:t>
            </a:r>
            <a:endParaRPr/>
          </a:p>
          <a:p>
            <a:pPr indent="-400050" lvl="0" marL="400050" marR="0" rtl="0" algn="just">
              <a:lnSpc>
                <a:spcPct val="130000"/>
              </a:lnSpc>
              <a:spcBef>
                <a:spcPts val="0"/>
              </a:spcBef>
              <a:spcAft>
                <a:spcPts val="0"/>
              </a:spcAft>
              <a:buClr>
                <a:schemeClr val="lt1"/>
              </a:buClr>
              <a:buSzPts val="2000"/>
              <a:buFont typeface="Arimo"/>
              <a:buNone/>
            </a:pPr>
            <a:r>
              <a:rPr b="1" i="0" lang="en-US" sz="2000" u="none">
                <a:solidFill>
                  <a:schemeClr val="lt1"/>
                </a:solidFill>
                <a:latin typeface="Arimo"/>
                <a:ea typeface="Arimo"/>
                <a:cs typeface="Arimo"/>
                <a:sym typeface="Arimo"/>
              </a:rPr>
              <a:t>d.	The first byte is 252 (between 240 and 255); the class is E.</a:t>
            </a:r>
            <a:endParaRPr/>
          </a:p>
        </p:txBody>
      </p:sp>
      <p:grpSp>
        <p:nvGrpSpPr>
          <p:cNvPr id="465" name="Google Shape;465;p42"/>
          <p:cNvGrpSpPr/>
          <p:nvPr/>
        </p:nvGrpSpPr>
        <p:grpSpPr>
          <a:xfrm>
            <a:off x="0" y="0"/>
            <a:ext cx="9144000" cy="609600"/>
            <a:chOff x="0" y="2448"/>
            <a:chExt cx="5760" cy="384"/>
          </a:xfrm>
        </p:grpSpPr>
        <p:sp>
          <p:nvSpPr>
            <p:cNvPr id="466" name="Google Shape;466;p42"/>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67" name="Google Shape;467;p42"/>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5.11</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74" name="Google Shape;474;p4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75" name="Google Shape;475;p4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5.8</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Netid and hostid</a:t>
            </a:r>
            <a:endParaRPr/>
          </a:p>
        </p:txBody>
      </p:sp>
      <p:sp>
        <p:nvSpPr>
          <p:cNvPr id="476" name="Google Shape;476;p4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77" name="Google Shape;477;p4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78" name="Google Shape;478;p4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79" name="Google Shape;479;p4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80" name="Google Shape;480;p4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81" name="Google Shape;481;p4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82" name="Google Shape;482;p4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483" name="Google Shape;483;p43"/>
          <p:cNvPicPr preferRelativeResize="0"/>
          <p:nvPr/>
        </p:nvPicPr>
        <p:blipFill rotWithShape="1">
          <a:blip r:embed="rId3">
            <a:alphaModFix/>
          </a:blip>
          <a:srcRect b="0" l="0" r="0" t="0"/>
          <a:stretch/>
        </p:blipFill>
        <p:spPr>
          <a:xfrm>
            <a:off x="609600" y="2590800"/>
            <a:ext cx="7742237" cy="290512"/>
          </a:xfrm>
          <a:prstGeom prst="rect">
            <a:avLst/>
          </a:prstGeom>
          <a:noFill/>
          <a:ln>
            <a:noFill/>
          </a:ln>
        </p:spPr>
      </p:pic>
      <p:pic>
        <p:nvPicPr>
          <p:cNvPr id="484" name="Google Shape;484;p43"/>
          <p:cNvPicPr preferRelativeResize="0"/>
          <p:nvPr/>
        </p:nvPicPr>
        <p:blipFill rotWithShape="1">
          <a:blip r:embed="rId4">
            <a:alphaModFix/>
          </a:blip>
          <a:srcRect b="0" l="0" r="0" t="0"/>
          <a:stretch/>
        </p:blipFill>
        <p:spPr>
          <a:xfrm>
            <a:off x="609600" y="3222625"/>
            <a:ext cx="7742237" cy="290512"/>
          </a:xfrm>
          <a:prstGeom prst="rect">
            <a:avLst/>
          </a:prstGeom>
          <a:noFill/>
          <a:ln>
            <a:noFill/>
          </a:ln>
        </p:spPr>
      </p:pic>
      <p:pic>
        <p:nvPicPr>
          <p:cNvPr id="485" name="Google Shape;485;p43"/>
          <p:cNvPicPr preferRelativeResize="0"/>
          <p:nvPr/>
        </p:nvPicPr>
        <p:blipFill rotWithShape="1">
          <a:blip r:embed="rId5">
            <a:alphaModFix/>
          </a:blip>
          <a:srcRect b="0" l="0" r="0" t="0"/>
          <a:stretch/>
        </p:blipFill>
        <p:spPr>
          <a:xfrm>
            <a:off x="609600" y="3854450"/>
            <a:ext cx="7742237" cy="290512"/>
          </a:xfrm>
          <a:prstGeom prst="rect">
            <a:avLst/>
          </a:prstGeom>
          <a:noFill/>
          <a:ln>
            <a:noFill/>
          </a:ln>
        </p:spPr>
      </p:pic>
      <p:pic>
        <p:nvPicPr>
          <p:cNvPr id="486" name="Google Shape;486;p43"/>
          <p:cNvPicPr preferRelativeResize="0"/>
          <p:nvPr/>
        </p:nvPicPr>
        <p:blipFill rotWithShape="1">
          <a:blip r:embed="rId6">
            <a:alphaModFix/>
          </a:blip>
          <a:srcRect b="0" l="0" r="0" t="0"/>
          <a:stretch/>
        </p:blipFill>
        <p:spPr>
          <a:xfrm>
            <a:off x="609600" y="4486275"/>
            <a:ext cx="7751762" cy="290512"/>
          </a:xfrm>
          <a:prstGeom prst="rect">
            <a:avLst/>
          </a:prstGeom>
          <a:noFill/>
          <a:ln>
            <a:noFill/>
          </a:ln>
        </p:spPr>
      </p:pic>
      <p:pic>
        <p:nvPicPr>
          <p:cNvPr id="487" name="Google Shape;487;p43"/>
          <p:cNvPicPr preferRelativeResize="0"/>
          <p:nvPr/>
        </p:nvPicPr>
        <p:blipFill rotWithShape="1">
          <a:blip r:embed="rId7">
            <a:alphaModFix/>
          </a:blip>
          <a:srcRect b="0" l="0" r="0" t="0"/>
          <a:stretch/>
        </p:blipFill>
        <p:spPr>
          <a:xfrm>
            <a:off x="609600" y="5119687"/>
            <a:ext cx="7732712" cy="290512"/>
          </a:xfrm>
          <a:prstGeom prst="rect">
            <a:avLst/>
          </a:prstGeom>
          <a:noFill/>
          <a:ln>
            <a:noFill/>
          </a:ln>
        </p:spPr>
      </p:pic>
      <p:pic>
        <p:nvPicPr>
          <p:cNvPr id="488" name="Google Shape;488;p43"/>
          <p:cNvPicPr preferRelativeResize="0"/>
          <p:nvPr/>
        </p:nvPicPr>
        <p:blipFill rotWithShape="1">
          <a:blip r:embed="rId8">
            <a:alphaModFix/>
          </a:blip>
          <a:srcRect b="0" l="0" r="0" t="0"/>
          <a:stretch/>
        </p:blipFill>
        <p:spPr>
          <a:xfrm>
            <a:off x="1447800" y="1752600"/>
            <a:ext cx="6864350" cy="53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495" name="Google Shape;495;p4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496" name="Google Shape;496;p44"/>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5.9</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Blocks in Class A</a:t>
            </a:r>
            <a:endParaRPr/>
          </a:p>
        </p:txBody>
      </p:sp>
      <p:sp>
        <p:nvSpPr>
          <p:cNvPr id="497" name="Google Shape;497;p4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98" name="Google Shape;498;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499" name="Google Shape;499;p4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00" name="Google Shape;500;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01" name="Google Shape;501;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02" name="Google Shape;502;p4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03" name="Google Shape;503;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504" name="Google Shape;504;p44"/>
          <p:cNvPicPr preferRelativeResize="0"/>
          <p:nvPr/>
        </p:nvPicPr>
        <p:blipFill rotWithShape="1">
          <a:blip r:embed="rId3">
            <a:alphaModFix/>
          </a:blip>
          <a:srcRect b="0" l="0" r="0" t="0"/>
          <a:stretch/>
        </p:blipFill>
        <p:spPr>
          <a:xfrm>
            <a:off x="115887" y="2947987"/>
            <a:ext cx="8647112" cy="1547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cap="none" strike="noStrike">
                <a:solidFill>
                  <a:schemeClr val="dk1"/>
                </a:solidFill>
                <a:latin typeface="Tahoma"/>
                <a:ea typeface="Tahoma"/>
                <a:cs typeface="Tahoma"/>
                <a:sym typeface="Tahoma"/>
              </a:rPr>
              <a:t>TCP/IP Protocol Suite</a:t>
            </a:r>
            <a:endParaRPr/>
          </a:p>
        </p:txBody>
      </p:sp>
      <p:sp>
        <p:nvSpPr>
          <p:cNvPr id="124" name="Google Shape;124;p1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25" name="Google Shape;125;p18"/>
          <p:cNvSpPr txBox="1"/>
          <p:nvPr/>
        </p:nvSpPr>
        <p:spPr>
          <a:xfrm>
            <a:off x="822325" y="33337"/>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6" name="Google Shape;126;p18"/>
          <p:cNvSpPr txBox="1"/>
          <p:nvPr/>
        </p:nvSpPr>
        <p:spPr>
          <a:xfrm>
            <a:off x="152400" y="119062"/>
            <a:ext cx="2603500" cy="1311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4000"/>
              <a:buFont typeface="Arial"/>
              <a:buNone/>
            </a:pPr>
            <a:r>
              <a:rPr b="1" i="0" lang="en-US" sz="4000" u="none">
                <a:solidFill>
                  <a:schemeClr val="folHlink"/>
                </a:solidFill>
                <a:latin typeface="Arial"/>
                <a:ea typeface="Arial"/>
                <a:cs typeface="Arial"/>
                <a:sym typeface="Arial"/>
              </a:rPr>
              <a:t>Chapter </a:t>
            </a:r>
            <a:br>
              <a:rPr b="1" i="0" lang="en-US" sz="4000" u="none">
                <a:solidFill>
                  <a:schemeClr val="folHlink"/>
                </a:solidFill>
                <a:latin typeface="Arial"/>
                <a:ea typeface="Arial"/>
                <a:cs typeface="Arial"/>
                <a:sym typeface="Arial"/>
              </a:rPr>
            </a:br>
            <a:r>
              <a:rPr b="1" i="0" lang="en-US" sz="4000" u="none">
                <a:solidFill>
                  <a:schemeClr val="folHlink"/>
                </a:solidFill>
                <a:latin typeface="Arial"/>
                <a:ea typeface="Arial"/>
                <a:cs typeface="Arial"/>
                <a:sym typeface="Arial"/>
              </a:rPr>
              <a:t>Outline</a:t>
            </a:r>
            <a:endParaRPr/>
          </a:p>
        </p:txBody>
      </p:sp>
      <p:cxnSp>
        <p:nvCxnSpPr>
          <p:cNvPr id="127" name="Google Shape;127;p18"/>
          <p:cNvCxnSpPr/>
          <p:nvPr/>
        </p:nvCxnSpPr>
        <p:spPr>
          <a:xfrm>
            <a:off x="2590800" y="228600"/>
            <a:ext cx="0" cy="6172200"/>
          </a:xfrm>
          <a:prstGeom prst="straightConnector1">
            <a:avLst/>
          </a:prstGeom>
          <a:noFill/>
          <a:ln cap="flat" cmpd="sng" w="38100">
            <a:solidFill>
              <a:schemeClr val="dk1"/>
            </a:solidFill>
            <a:prstDash val="solid"/>
            <a:miter lim="800000"/>
            <a:headEnd len="med" w="med" type="none"/>
            <a:tailEnd len="med" w="med" type="none"/>
          </a:ln>
        </p:spPr>
      </p:cxnSp>
      <p:sp>
        <p:nvSpPr>
          <p:cNvPr id="128" name="Google Shape;128;p18"/>
          <p:cNvSpPr txBox="1"/>
          <p:nvPr/>
        </p:nvSpPr>
        <p:spPr>
          <a:xfrm>
            <a:off x="2819400" y="152400"/>
            <a:ext cx="343058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5.1  Introduction</a:t>
            </a:r>
            <a:endParaRPr/>
          </a:p>
        </p:txBody>
      </p:sp>
      <p:sp>
        <p:nvSpPr>
          <p:cNvPr id="129" name="Google Shape;129;p18"/>
          <p:cNvSpPr txBox="1"/>
          <p:nvPr/>
        </p:nvSpPr>
        <p:spPr>
          <a:xfrm>
            <a:off x="2819400" y="1219200"/>
            <a:ext cx="476885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5.2  Classful Addressing</a:t>
            </a:r>
            <a:endParaRPr/>
          </a:p>
        </p:txBody>
      </p:sp>
      <p:sp>
        <p:nvSpPr>
          <p:cNvPr id="130" name="Google Shape;130;p18"/>
          <p:cNvSpPr txBox="1"/>
          <p:nvPr/>
        </p:nvSpPr>
        <p:spPr>
          <a:xfrm>
            <a:off x="2819400" y="2286000"/>
            <a:ext cx="4975225"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5.3  Classless Addressing</a:t>
            </a:r>
            <a:endParaRPr/>
          </a:p>
        </p:txBody>
      </p:sp>
      <p:sp>
        <p:nvSpPr>
          <p:cNvPr id="131" name="Google Shape;131;p18"/>
          <p:cNvSpPr txBox="1"/>
          <p:nvPr/>
        </p:nvSpPr>
        <p:spPr>
          <a:xfrm>
            <a:off x="2819400" y="3352800"/>
            <a:ext cx="4452937" cy="15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5.4  Special Addresses</a:t>
            </a:r>
            <a:endParaRPr/>
          </a:p>
          <a:p>
            <a:pPr indent="0" lvl="0" marL="0" marR="0" rtl="0" algn="l">
              <a:lnSpc>
                <a:spcPct val="100000"/>
              </a:lnSpc>
              <a:spcBef>
                <a:spcPts val="0"/>
              </a:spcBef>
              <a:spcAft>
                <a:spcPts val="0"/>
              </a:spcAft>
              <a:buClr>
                <a:schemeClr val="dk1"/>
              </a:buClr>
              <a:buSzPts val="3200"/>
              <a:buFont typeface="Tahoma"/>
              <a:buNone/>
            </a:pPr>
            <a:r>
              <a:t/>
            </a:r>
            <a:endParaRPr b="1" i="1"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5.5   NAT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511" name="Google Shape;511;p4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512" name="Google Shape;512;p4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3" name="Google Shape;513;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4" name="Google Shape;514;p4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5" name="Google Shape;515;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6" name="Google Shape;516;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7" name="Google Shape;517;p4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18" name="Google Shape;518;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519" name="Google Shape;519;p45"/>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520" name="Google Shape;520;p45"/>
          <p:cNvCxnSpPr/>
          <p:nvPr/>
        </p:nvCxnSpPr>
        <p:spPr>
          <a:xfrm>
            <a:off x="609600" y="4300537"/>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521" name="Google Shape;521;p45"/>
          <p:cNvSpPr txBox="1"/>
          <p:nvPr/>
        </p:nvSpPr>
        <p:spPr>
          <a:xfrm>
            <a:off x="647700" y="3173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Millions of class A addresses </a:t>
            </a:r>
            <a:br>
              <a:rPr b="1" i="1" lang="en-US" sz="3200" u="none">
                <a:solidFill>
                  <a:schemeClr val="lt1"/>
                </a:solidFill>
                <a:latin typeface="Arial"/>
                <a:ea typeface="Arial"/>
                <a:cs typeface="Arial"/>
                <a:sym typeface="Arial"/>
              </a:rPr>
            </a:br>
            <a:r>
              <a:rPr b="1" i="1" lang="en-US" sz="3200" u="none">
                <a:solidFill>
                  <a:schemeClr val="lt1"/>
                </a:solidFill>
                <a:latin typeface="Arial"/>
                <a:ea typeface="Arial"/>
                <a:cs typeface="Arial"/>
                <a:sym typeface="Arial"/>
              </a:rPr>
              <a:t>are wasted.</a:t>
            </a:r>
            <a:endParaRPr/>
          </a:p>
        </p:txBody>
      </p:sp>
      <p:grpSp>
        <p:nvGrpSpPr>
          <p:cNvPr id="522" name="Google Shape;522;p45"/>
          <p:cNvGrpSpPr/>
          <p:nvPr/>
        </p:nvGrpSpPr>
        <p:grpSpPr>
          <a:xfrm>
            <a:off x="609600" y="2438400"/>
            <a:ext cx="1143000" cy="566737"/>
            <a:chOff x="1200" y="1248"/>
            <a:chExt cx="720" cy="357"/>
          </a:xfrm>
        </p:grpSpPr>
        <p:pic>
          <p:nvPicPr>
            <p:cNvPr id="523" name="Google Shape;523;p4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524" name="Google Shape;524;p45"/>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531" name="Google Shape;531;p4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532" name="Google Shape;532;p46"/>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5.10</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Blocks in Class B</a:t>
            </a:r>
            <a:endParaRPr/>
          </a:p>
        </p:txBody>
      </p:sp>
      <p:sp>
        <p:nvSpPr>
          <p:cNvPr id="533" name="Google Shape;533;p4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4" name="Google Shape;534;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5" name="Google Shape;535;p4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6" name="Google Shape;536;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7" name="Google Shape;537;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8" name="Google Shape;538;p4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39" name="Google Shape;539;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540" name="Google Shape;540;p46"/>
          <p:cNvPicPr preferRelativeResize="0"/>
          <p:nvPr/>
        </p:nvPicPr>
        <p:blipFill rotWithShape="1">
          <a:blip r:embed="rId3">
            <a:alphaModFix/>
          </a:blip>
          <a:srcRect b="0" l="0" r="0" t="0"/>
          <a:stretch/>
        </p:blipFill>
        <p:spPr>
          <a:xfrm>
            <a:off x="228600" y="2627312"/>
            <a:ext cx="8510587" cy="156368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547" name="Google Shape;547;p4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548" name="Google Shape;548;p4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49" name="Google Shape;549;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50" name="Google Shape;550;p4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51" name="Google Shape;551;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52" name="Google Shape;552;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53" name="Google Shape;553;p4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54" name="Google Shape;554;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555" name="Google Shape;555;p47"/>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556" name="Google Shape;556;p47"/>
          <p:cNvCxnSpPr/>
          <p:nvPr/>
        </p:nvCxnSpPr>
        <p:spPr>
          <a:xfrm>
            <a:off x="609600" y="38100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557" name="Google Shape;557;p47"/>
          <p:cNvSpPr txBox="1"/>
          <p:nvPr/>
        </p:nvSpPr>
        <p:spPr>
          <a:xfrm>
            <a:off x="647700" y="3173412"/>
            <a:ext cx="8077200" cy="579437"/>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Many class B addresses are wasted.</a:t>
            </a:r>
            <a:endParaRPr/>
          </a:p>
        </p:txBody>
      </p:sp>
      <p:grpSp>
        <p:nvGrpSpPr>
          <p:cNvPr id="558" name="Google Shape;558;p47"/>
          <p:cNvGrpSpPr/>
          <p:nvPr/>
        </p:nvGrpSpPr>
        <p:grpSpPr>
          <a:xfrm>
            <a:off x="609600" y="2438400"/>
            <a:ext cx="1143000" cy="566737"/>
            <a:chOff x="1200" y="1248"/>
            <a:chExt cx="720" cy="357"/>
          </a:xfrm>
        </p:grpSpPr>
        <p:pic>
          <p:nvPicPr>
            <p:cNvPr id="559" name="Google Shape;559;p4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560" name="Google Shape;560;p47"/>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567" name="Google Shape;567;p4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568" name="Google Shape;568;p48"/>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5.11</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Blocks in Class C</a:t>
            </a:r>
            <a:endParaRPr/>
          </a:p>
        </p:txBody>
      </p:sp>
      <p:sp>
        <p:nvSpPr>
          <p:cNvPr id="569" name="Google Shape;569;p4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0" name="Google Shape;570;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1" name="Google Shape;571;p4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2" name="Google Shape;572;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3" name="Google Shape;573;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4" name="Google Shape;574;p4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75" name="Google Shape;575;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576" name="Google Shape;576;p48"/>
          <p:cNvPicPr preferRelativeResize="0"/>
          <p:nvPr/>
        </p:nvPicPr>
        <p:blipFill rotWithShape="1">
          <a:blip r:embed="rId3">
            <a:alphaModFix/>
          </a:blip>
          <a:srcRect b="0" l="0" r="0" t="0"/>
          <a:stretch/>
        </p:blipFill>
        <p:spPr>
          <a:xfrm>
            <a:off x="304800" y="2735262"/>
            <a:ext cx="8418512" cy="14557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583" name="Google Shape;583;p4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584" name="Google Shape;584;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85" name="Google Shape;585;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86" name="Google Shape;586;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87" name="Google Shape;587;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88" name="Google Shape;588;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89" name="Google Shape;589;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590" name="Google Shape;590;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591" name="Google Shape;591;p49"/>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592" name="Google Shape;592;p49"/>
          <p:cNvCxnSpPr/>
          <p:nvPr/>
        </p:nvCxnSpPr>
        <p:spPr>
          <a:xfrm>
            <a:off x="609600" y="4343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593" name="Google Shape;593;p49"/>
          <p:cNvSpPr txBox="1"/>
          <p:nvPr/>
        </p:nvSpPr>
        <p:spPr>
          <a:xfrm>
            <a:off x="647700" y="3173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Not so many organizations are so small to have a class C block.</a:t>
            </a:r>
            <a:endParaRPr/>
          </a:p>
        </p:txBody>
      </p:sp>
      <p:grpSp>
        <p:nvGrpSpPr>
          <p:cNvPr id="594" name="Google Shape;594;p49"/>
          <p:cNvGrpSpPr/>
          <p:nvPr/>
        </p:nvGrpSpPr>
        <p:grpSpPr>
          <a:xfrm>
            <a:off x="609600" y="2438400"/>
            <a:ext cx="1143000" cy="566737"/>
            <a:chOff x="1200" y="1248"/>
            <a:chExt cx="720" cy="357"/>
          </a:xfrm>
        </p:grpSpPr>
        <p:pic>
          <p:nvPicPr>
            <p:cNvPr id="595" name="Google Shape;595;p49"/>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596" name="Google Shape;596;p49"/>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03" name="Google Shape;603;p5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04" name="Google Shape;604;p50"/>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5.12</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The single block in Class D</a:t>
            </a:r>
            <a:endParaRPr/>
          </a:p>
        </p:txBody>
      </p:sp>
      <p:sp>
        <p:nvSpPr>
          <p:cNvPr id="605" name="Google Shape;605;p5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06" name="Google Shape;606;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07" name="Google Shape;607;p5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08" name="Google Shape;608;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09" name="Google Shape;609;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10" name="Google Shape;610;p5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11" name="Google Shape;611;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612" name="Google Shape;612;p50"/>
          <p:cNvPicPr preferRelativeResize="0"/>
          <p:nvPr/>
        </p:nvPicPr>
        <p:blipFill rotWithShape="1">
          <a:blip r:embed="rId3">
            <a:alphaModFix/>
          </a:blip>
          <a:srcRect b="0" l="0" r="0" t="0"/>
          <a:stretch/>
        </p:blipFill>
        <p:spPr>
          <a:xfrm>
            <a:off x="1295400" y="2605087"/>
            <a:ext cx="5649912" cy="1071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19" name="Google Shape;619;p5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20" name="Google Shape;620;p5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1" name="Google Shape;621;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2" name="Google Shape;622;p5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3" name="Google Shape;623;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4" name="Google Shape;624;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5" name="Google Shape;625;p5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26" name="Google Shape;626;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627" name="Google Shape;627;p51"/>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628" name="Google Shape;628;p51"/>
          <p:cNvCxnSpPr/>
          <p:nvPr/>
        </p:nvCxnSpPr>
        <p:spPr>
          <a:xfrm>
            <a:off x="609600" y="4343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629" name="Google Shape;629;p51"/>
          <p:cNvSpPr txBox="1"/>
          <p:nvPr/>
        </p:nvSpPr>
        <p:spPr>
          <a:xfrm>
            <a:off x="647700" y="3173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Class D addresses are made of one block, used for multicasting.</a:t>
            </a:r>
            <a:endParaRPr/>
          </a:p>
        </p:txBody>
      </p:sp>
      <p:grpSp>
        <p:nvGrpSpPr>
          <p:cNvPr id="630" name="Google Shape;630;p51"/>
          <p:cNvGrpSpPr/>
          <p:nvPr/>
        </p:nvGrpSpPr>
        <p:grpSpPr>
          <a:xfrm>
            <a:off x="609600" y="2438400"/>
            <a:ext cx="1143000" cy="566737"/>
            <a:chOff x="1200" y="1248"/>
            <a:chExt cx="720" cy="357"/>
          </a:xfrm>
        </p:grpSpPr>
        <p:pic>
          <p:nvPicPr>
            <p:cNvPr id="631" name="Google Shape;631;p5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632" name="Google Shape;632;p51"/>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39" name="Google Shape;639;p5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40" name="Google Shape;640;p52"/>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5.13</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The single block in Class E</a:t>
            </a:r>
            <a:endParaRPr/>
          </a:p>
        </p:txBody>
      </p:sp>
      <p:sp>
        <p:nvSpPr>
          <p:cNvPr id="641" name="Google Shape;641;p5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2" name="Google Shape;642;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3" name="Google Shape;643;p5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4" name="Google Shape;644;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5" name="Google Shape;645;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6" name="Google Shape;646;p5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47" name="Google Shape;647;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648" name="Google Shape;648;p52"/>
          <p:cNvPicPr preferRelativeResize="0"/>
          <p:nvPr/>
        </p:nvPicPr>
        <p:blipFill rotWithShape="1">
          <a:blip r:embed="rId3">
            <a:alphaModFix/>
          </a:blip>
          <a:srcRect b="0" l="0" r="0" t="0"/>
          <a:stretch/>
        </p:blipFill>
        <p:spPr>
          <a:xfrm>
            <a:off x="1144587" y="2840037"/>
            <a:ext cx="5942012" cy="10461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55" name="Google Shape;655;p5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56" name="Google Shape;656;p5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57" name="Google Shape;657;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58" name="Google Shape;658;p5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59" name="Google Shape;659;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60" name="Google Shape;660;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61" name="Google Shape;661;p5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62" name="Google Shape;662;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663" name="Google Shape;663;p53"/>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664" name="Google Shape;664;p53"/>
          <p:cNvCxnSpPr/>
          <p:nvPr/>
        </p:nvCxnSpPr>
        <p:spPr>
          <a:xfrm>
            <a:off x="609600" y="4343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665" name="Google Shape;665;p53"/>
          <p:cNvSpPr txBox="1"/>
          <p:nvPr/>
        </p:nvSpPr>
        <p:spPr>
          <a:xfrm>
            <a:off x="647700" y="3173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only block of class E addresses was reserved for future purposes.</a:t>
            </a:r>
            <a:endParaRPr/>
          </a:p>
        </p:txBody>
      </p:sp>
      <p:grpSp>
        <p:nvGrpSpPr>
          <p:cNvPr id="666" name="Google Shape;666;p53"/>
          <p:cNvGrpSpPr/>
          <p:nvPr/>
        </p:nvGrpSpPr>
        <p:grpSpPr>
          <a:xfrm>
            <a:off x="609600" y="2438400"/>
            <a:ext cx="1143000" cy="566737"/>
            <a:chOff x="1200" y="1248"/>
            <a:chExt cx="720" cy="357"/>
          </a:xfrm>
        </p:grpSpPr>
        <p:pic>
          <p:nvPicPr>
            <p:cNvPr id="667" name="Google Shape;667;p5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668" name="Google Shape;668;p5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75" name="Google Shape;675;p5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76" name="Google Shape;676;p5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77" name="Google Shape;677;p5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78" name="Google Shape;678;p5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79" name="Google Shape;679;p5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80" name="Google Shape;680;p5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81" name="Google Shape;681;p5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82" name="Google Shape;682;p5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683" name="Google Shape;683;p54"/>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684" name="Google Shape;684;p54"/>
          <p:cNvCxnSpPr/>
          <p:nvPr/>
        </p:nvCxnSpPr>
        <p:spPr>
          <a:xfrm>
            <a:off x="609600" y="53340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685" name="Google Shape;685;p54"/>
          <p:cNvSpPr txBox="1"/>
          <p:nvPr/>
        </p:nvSpPr>
        <p:spPr>
          <a:xfrm>
            <a:off x="647700" y="3173412"/>
            <a:ext cx="8077200" cy="2041525"/>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range of addresses allocated to an organization in classful addressing </a:t>
            </a:r>
            <a:endParaRPr/>
          </a:p>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was a block of addresses in </a:t>
            </a:r>
            <a:endParaRPr/>
          </a:p>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Class A, B, or C.</a:t>
            </a:r>
            <a:endParaRPr/>
          </a:p>
        </p:txBody>
      </p:sp>
      <p:grpSp>
        <p:nvGrpSpPr>
          <p:cNvPr id="686" name="Google Shape;686;p54"/>
          <p:cNvGrpSpPr/>
          <p:nvPr/>
        </p:nvGrpSpPr>
        <p:grpSpPr>
          <a:xfrm>
            <a:off x="609600" y="2438400"/>
            <a:ext cx="1143000" cy="566737"/>
            <a:chOff x="1200" y="1248"/>
            <a:chExt cx="720" cy="357"/>
          </a:xfrm>
        </p:grpSpPr>
        <p:pic>
          <p:nvPicPr>
            <p:cNvPr id="687" name="Google Shape;687;p5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688" name="Google Shape;688;p5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8" name="Google Shape;138;p1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39" name="Google Shape;139;p1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0" name="Google Shape;140;p19"/>
          <p:cNvSpPr txBox="1"/>
          <p:nvPr/>
        </p:nvSpPr>
        <p:spPr>
          <a:xfrm>
            <a:off x="228600" y="355600"/>
            <a:ext cx="4689475" cy="650875"/>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a:buNone/>
            </a:pPr>
            <a:r>
              <a:rPr b="1" i="0" lang="en-US" sz="3600" u="none">
                <a:solidFill>
                  <a:schemeClr val="lt1"/>
                </a:solidFill>
                <a:latin typeface="Times"/>
                <a:ea typeface="Times"/>
                <a:cs typeface="Times"/>
                <a:sym typeface="Times"/>
              </a:rPr>
              <a:t>5-1  INTRODUCTION</a:t>
            </a:r>
            <a:endParaRPr/>
          </a:p>
        </p:txBody>
      </p:sp>
      <p:sp>
        <p:nvSpPr>
          <p:cNvPr id="141" name="Google Shape;141;p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2" name="Google Shape;142;p19"/>
          <p:cNvSpPr txBox="1"/>
          <p:nvPr/>
        </p:nvSpPr>
        <p:spPr>
          <a:xfrm>
            <a:off x="381000" y="1524000"/>
            <a:ext cx="85344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mo"/>
              <a:buNone/>
            </a:pPr>
            <a:r>
              <a:rPr b="1" i="0" lang="en-US" sz="2800" u="none">
                <a:solidFill>
                  <a:schemeClr val="dk1"/>
                </a:solidFill>
                <a:latin typeface="Arimo"/>
                <a:ea typeface="Arimo"/>
                <a:cs typeface="Arimo"/>
                <a:sym typeface="Arimo"/>
              </a:rPr>
              <a:t>The identifier used in the IP layer of the TCP/IP protocol suite to identify each device connected to the Internet is called the Internet address or IP address. An IPv4 address is a 32-bit address that uniquely and universally defines the connection of a host or a router to the Internet; an IP address is the address of the interface.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695" name="Google Shape;695;p5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696" name="Google Shape;696;p55"/>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5.14</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Two-level addressing in classful addressing</a:t>
            </a:r>
            <a:endParaRPr/>
          </a:p>
        </p:txBody>
      </p:sp>
      <p:sp>
        <p:nvSpPr>
          <p:cNvPr id="697" name="Google Shape;697;p5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98" name="Google Shape;698;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699" name="Google Shape;699;p5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00" name="Google Shape;700;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01" name="Google Shape;701;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02" name="Google Shape;702;p5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03" name="Google Shape;703;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704" name="Google Shape;704;p55"/>
          <p:cNvPicPr preferRelativeResize="0"/>
          <p:nvPr/>
        </p:nvPicPr>
        <p:blipFill rotWithShape="1">
          <a:blip r:embed="rId3">
            <a:alphaModFix/>
          </a:blip>
          <a:srcRect b="0" l="0" r="0" t="0"/>
          <a:stretch/>
        </p:blipFill>
        <p:spPr>
          <a:xfrm>
            <a:off x="533400" y="1828800"/>
            <a:ext cx="6946900" cy="1574800"/>
          </a:xfrm>
          <a:prstGeom prst="rect">
            <a:avLst/>
          </a:prstGeom>
          <a:noFill/>
          <a:ln>
            <a:noFill/>
          </a:ln>
        </p:spPr>
      </p:pic>
      <p:pic>
        <p:nvPicPr>
          <p:cNvPr id="705" name="Google Shape;705;p55"/>
          <p:cNvPicPr preferRelativeResize="0"/>
          <p:nvPr/>
        </p:nvPicPr>
        <p:blipFill rotWithShape="1">
          <a:blip r:embed="rId4">
            <a:alphaModFix/>
          </a:blip>
          <a:srcRect b="0" l="0" r="0" t="0"/>
          <a:stretch/>
        </p:blipFill>
        <p:spPr>
          <a:xfrm>
            <a:off x="2895600" y="3657600"/>
            <a:ext cx="2916237" cy="1700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12" name="Google Shape;712;p5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grpSp>
        <p:nvGrpSpPr>
          <p:cNvPr id="713" name="Google Shape;713;p56"/>
          <p:cNvGrpSpPr/>
          <p:nvPr/>
        </p:nvGrpSpPr>
        <p:grpSpPr>
          <a:xfrm>
            <a:off x="0" y="0"/>
            <a:ext cx="9144000" cy="609600"/>
            <a:chOff x="0" y="2448"/>
            <a:chExt cx="5760" cy="384"/>
          </a:xfrm>
        </p:grpSpPr>
        <p:sp>
          <p:nvSpPr>
            <p:cNvPr id="714" name="Google Shape;714;p5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15" name="Google Shape;715;p56"/>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5.12</a:t>
              </a:r>
              <a:endParaRPr/>
            </a:p>
          </p:txBody>
        </p:sp>
      </p:grpSp>
      <p:pic>
        <p:nvPicPr>
          <p:cNvPr id="716" name="Google Shape;716;p56"/>
          <p:cNvPicPr preferRelativeResize="0"/>
          <p:nvPr/>
        </p:nvPicPr>
        <p:blipFill rotWithShape="1">
          <a:blip r:embed="rId3">
            <a:alphaModFix/>
          </a:blip>
          <a:srcRect b="0" l="0" r="0" t="0"/>
          <a:stretch/>
        </p:blipFill>
        <p:spPr>
          <a:xfrm>
            <a:off x="152400" y="762000"/>
            <a:ext cx="8894762" cy="22558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23" name="Google Shape;723;p5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24" name="Google Shape;724;p57"/>
          <p:cNvSpPr txBox="1"/>
          <p:nvPr/>
        </p:nvSpPr>
        <p:spPr>
          <a:xfrm>
            <a:off x="990600" y="90487"/>
            <a:ext cx="7620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5.15</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Information extraction in classful addressing</a:t>
            </a:r>
            <a:endParaRPr/>
          </a:p>
        </p:txBody>
      </p:sp>
      <p:sp>
        <p:nvSpPr>
          <p:cNvPr id="725" name="Google Shape;725;p5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26" name="Google Shape;726;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27" name="Google Shape;727;p5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28" name="Google Shape;728;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29" name="Google Shape;729;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30" name="Google Shape;730;p5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31" name="Google Shape;731;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732" name="Google Shape;732;p57"/>
          <p:cNvPicPr preferRelativeResize="0"/>
          <p:nvPr/>
        </p:nvPicPr>
        <p:blipFill rotWithShape="1">
          <a:blip r:embed="rId3">
            <a:alphaModFix/>
          </a:blip>
          <a:srcRect b="0" l="0" r="0" t="0"/>
          <a:stretch/>
        </p:blipFill>
        <p:spPr>
          <a:xfrm>
            <a:off x="404812" y="1985962"/>
            <a:ext cx="8510587" cy="1366837"/>
          </a:xfrm>
          <a:prstGeom prst="rect">
            <a:avLst/>
          </a:prstGeom>
          <a:noFill/>
          <a:ln>
            <a:noFill/>
          </a:ln>
        </p:spPr>
      </p:pic>
      <p:pic>
        <p:nvPicPr>
          <p:cNvPr id="733" name="Google Shape;733;p57"/>
          <p:cNvPicPr preferRelativeResize="0"/>
          <p:nvPr/>
        </p:nvPicPr>
        <p:blipFill rotWithShape="1">
          <a:blip r:embed="rId4">
            <a:alphaModFix/>
          </a:blip>
          <a:srcRect b="0" l="0" r="0" t="0"/>
          <a:stretch/>
        </p:blipFill>
        <p:spPr>
          <a:xfrm>
            <a:off x="428625" y="3429000"/>
            <a:ext cx="3609975" cy="1247775"/>
          </a:xfrm>
          <a:prstGeom prst="rect">
            <a:avLst/>
          </a:prstGeom>
          <a:noFill/>
          <a:ln>
            <a:noFill/>
          </a:ln>
        </p:spPr>
      </p:pic>
      <p:pic>
        <p:nvPicPr>
          <p:cNvPr id="734" name="Google Shape;734;p57"/>
          <p:cNvPicPr preferRelativeResize="0"/>
          <p:nvPr/>
        </p:nvPicPr>
        <p:blipFill rotWithShape="1">
          <a:blip r:embed="rId5">
            <a:alphaModFix/>
          </a:blip>
          <a:srcRect b="0" l="0" r="0" t="0"/>
          <a:stretch/>
        </p:blipFill>
        <p:spPr>
          <a:xfrm>
            <a:off x="4213225" y="3429000"/>
            <a:ext cx="3711575" cy="1252537"/>
          </a:xfrm>
          <a:prstGeom prst="rect">
            <a:avLst/>
          </a:prstGeom>
          <a:noFill/>
          <a:ln>
            <a:noFill/>
          </a:ln>
        </p:spPr>
      </p:pic>
      <p:pic>
        <p:nvPicPr>
          <p:cNvPr id="735" name="Google Shape;735;p57"/>
          <p:cNvPicPr preferRelativeResize="0"/>
          <p:nvPr/>
        </p:nvPicPr>
        <p:blipFill rotWithShape="1">
          <a:blip r:embed="rId6">
            <a:alphaModFix/>
          </a:blip>
          <a:srcRect b="0" l="0" r="0" t="0"/>
          <a:stretch/>
        </p:blipFill>
        <p:spPr>
          <a:xfrm>
            <a:off x="4083050" y="4164012"/>
            <a:ext cx="260350" cy="53975"/>
          </a:xfrm>
          <a:prstGeom prst="rect">
            <a:avLst/>
          </a:prstGeom>
          <a:noFill/>
          <a:ln>
            <a:noFill/>
          </a:ln>
        </p:spPr>
      </p:pic>
      <p:pic>
        <p:nvPicPr>
          <p:cNvPr id="736" name="Google Shape;736;p57"/>
          <p:cNvPicPr preferRelativeResize="0"/>
          <p:nvPr/>
        </p:nvPicPr>
        <p:blipFill rotWithShape="1">
          <a:blip r:embed="rId7">
            <a:alphaModFix/>
          </a:blip>
          <a:srcRect b="0" l="0" r="0" t="0"/>
          <a:stretch/>
        </p:blipFill>
        <p:spPr>
          <a:xfrm>
            <a:off x="457200" y="4835525"/>
            <a:ext cx="7467600" cy="42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3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2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43" name="Google Shape;743;p5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44" name="Google Shape;744;p58"/>
          <p:cNvSpPr txBox="1"/>
          <p:nvPr/>
        </p:nvSpPr>
        <p:spPr>
          <a:xfrm>
            <a:off x="76200" y="696912"/>
            <a:ext cx="8839200" cy="55689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 address in a block is given as 73.22.17.25. Find the number of addresses in the block, the first address, and the last address.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5.16 shows a possible configuration of the network that uses this block. </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1.</a:t>
            </a:r>
            <a:r>
              <a:rPr b="1" i="0" lang="en-US" sz="2400" u="none">
                <a:solidFill>
                  <a:schemeClr val="dk1"/>
                </a:solidFill>
                <a:latin typeface="Arimo"/>
                <a:ea typeface="Arimo"/>
                <a:cs typeface="Arimo"/>
                <a:sym typeface="Arimo"/>
              </a:rPr>
              <a:t> The number of addresses in this block is N = 2</a:t>
            </a:r>
            <a:r>
              <a:rPr b="1" baseline="30000" i="0" lang="en-US" sz="2400" u="none">
                <a:solidFill>
                  <a:schemeClr val="dk1"/>
                </a:solidFill>
                <a:latin typeface="Arimo"/>
                <a:ea typeface="Arimo"/>
                <a:cs typeface="Arimo"/>
                <a:sym typeface="Arimo"/>
              </a:rPr>
              <a:t>32−n</a:t>
            </a:r>
            <a:r>
              <a:rPr b="1" i="0" lang="en-US" sz="2400" u="none">
                <a:solidFill>
                  <a:schemeClr val="dk1"/>
                </a:solidFill>
                <a:latin typeface="Arimo"/>
                <a:ea typeface="Arimo"/>
                <a:cs typeface="Arimo"/>
                <a:sym typeface="Arimo"/>
              </a:rPr>
              <a:t> =      	16,777,216.</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2.</a:t>
            </a:r>
            <a:r>
              <a:rPr b="1" i="0" lang="en-US" sz="2400" u="none">
                <a:solidFill>
                  <a:schemeClr val="dk1"/>
                </a:solidFill>
                <a:latin typeface="Arimo"/>
                <a:ea typeface="Arimo"/>
                <a:cs typeface="Arimo"/>
                <a:sym typeface="Arimo"/>
              </a:rPr>
              <a:t>  To find the first address, we keep the leftmost 8 bits and 	set the rightmost 24 bits all to 0s. The first address is 	73.0.0.0/8, in which 8 is the value of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3.</a:t>
            </a:r>
            <a:r>
              <a:rPr b="1" i="0" lang="en-US" sz="2400" u="none">
                <a:solidFill>
                  <a:schemeClr val="dk1"/>
                </a:solidFill>
                <a:latin typeface="Arimo"/>
                <a:ea typeface="Arimo"/>
                <a:cs typeface="Arimo"/>
                <a:sym typeface="Arimo"/>
              </a:rPr>
              <a:t> To find the last address, we keep the leftmost 8 bits and 	set the rightmost 24 bits all to 1s. The last address is 	73.255.255.255.</a:t>
            </a:r>
            <a:endParaRPr/>
          </a:p>
        </p:txBody>
      </p:sp>
      <p:grpSp>
        <p:nvGrpSpPr>
          <p:cNvPr id="745" name="Google Shape;745;p58"/>
          <p:cNvGrpSpPr/>
          <p:nvPr/>
        </p:nvGrpSpPr>
        <p:grpSpPr>
          <a:xfrm>
            <a:off x="0" y="0"/>
            <a:ext cx="9144000" cy="609600"/>
            <a:chOff x="0" y="2448"/>
            <a:chExt cx="5760" cy="384"/>
          </a:xfrm>
        </p:grpSpPr>
        <p:sp>
          <p:nvSpPr>
            <p:cNvPr id="746" name="Google Shape;746;p58"/>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47" name="Google Shape;747;p58"/>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5.13</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54" name="Google Shape;754;p5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55" name="Google Shape;755;p59"/>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5.16</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5.13</a:t>
            </a:r>
            <a:endParaRPr/>
          </a:p>
        </p:txBody>
      </p:sp>
      <p:sp>
        <p:nvSpPr>
          <p:cNvPr id="756" name="Google Shape;756;p5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57" name="Google Shape;757;p5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58" name="Google Shape;758;p5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59" name="Google Shape;759;p5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60" name="Google Shape;760;p5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61" name="Google Shape;761;p5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62" name="Google Shape;762;p5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763" name="Google Shape;763;p59"/>
          <p:cNvPicPr preferRelativeResize="0"/>
          <p:nvPr/>
        </p:nvPicPr>
        <p:blipFill rotWithShape="1">
          <a:blip r:embed="rId3">
            <a:alphaModFix/>
          </a:blip>
          <a:srcRect b="0" l="0" r="0" t="0"/>
          <a:stretch/>
        </p:blipFill>
        <p:spPr>
          <a:xfrm>
            <a:off x="325437" y="2041525"/>
            <a:ext cx="8437562" cy="2987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70" name="Google Shape;770;p6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71" name="Google Shape;771;p60"/>
          <p:cNvSpPr txBox="1"/>
          <p:nvPr/>
        </p:nvSpPr>
        <p:spPr>
          <a:xfrm>
            <a:off x="76200" y="696912"/>
            <a:ext cx="8839200" cy="4894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 address in a block is given as 180.8.17.9. Find the number of addresses in the block, the first address, and the last address.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5.17 shows a possible configuration of the network that uses this block. </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1.</a:t>
            </a:r>
            <a:r>
              <a:rPr b="1" i="0" lang="en-US" sz="2400" u="none">
                <a:solidFill>
                  <a:schemeClr val="dk1"/>
                </a:solidFill>
                <a:latin typeface="Arimo"/>
                <a:ea typeface="Arimo"/>
                <a:cs typeface="Arimo"/>
                <a:sym typeface="Arimo"/>
              </a:rPr>
              <a:t> The number of addresses in this block is N = 2</a:t>
            </a:r>
            <a:r>
              <a:rPr b="1" baseline="30000" i="0" lang="en-US" sz="2400" u="none">
                <a:solidFill>
                  <a:schemeClr val="dk1"/>
                </a:solidFill>
                <a:latin typeface="Arimo"/>
                <a:ea typeface="Arimo"/>
                <a:cs typeface="Arimo"/>
                <a:sym typeface="Arimo"/>
              </a:rPr>
              <a:t>32−n</a:t>
            </a:r>
            <a:r>
              <a:rPr b="1" i="0" lang="en-US" sz="2400" u="none">
                <a:solidFill>
                  <a:schemeClr val="dk1"/>
                </a:solidFill>
                <a:latin typeface="Arimo"/>
                <a:ea typeface="Arimo"/>
                <a:cs typeface="Arimo"/>
                <a:sym typeface="Arimo"/>
              </a:rPr>
              <a:t> = 	65,536.</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2.</a:t>
            </a:r>
            <a:r>
              <a:rPr b="1" i="0" lang="en-US" sz="2400" u="none">
                <a:solidFill>
                  <a:schemeClr val="dk1"/>
                </a:solidFill>
                <a:latin typeface="Arimo"/>
                <a:ea typeface="Arimo"/>
                <a:cs typeface="Arimo"/>
                <a:sym typeface="Arimo"/>
              </a:rPr>
              <a:t> To find the first address, we keep the leftmost 16 bits and 	set the rightmost 16 bits all to 0s. The first address is 	180.8.0.0/16, in which 16 is the value of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3.</a:t>
            </a:r>
            <a:r>
              <a:rPr b="1" i="0" lang="en-US" sz="2400" u="none">
                <a:solidFill>
                  <a:schemeClr val="dk1"/>
                </a:solidFill>
                <a:latin typeface="Arimo"/>
                <a:ea typeface="Arimo"/>
                <a:cs typeface="Arimo"/>
                <a:sym typeface="Arimo"/>
              </a:rPr>
              <a:t> To find the last address, we keep the leftmost 16 bits and 	set the rightmost 16 bits all to 1s. The last address is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180.8.255.255.</a:t>
            </a:r>
            <a:endParaRPr/>
          </a:p>
        </p:txBody>
      </p:sp>
      <p:grpSp>
        <p:nvGrpSpPr>
          <p:cNvPr id="772" name="Google Shape;772;p60"/>
          <p:cNvGrpSpPr/>
          <p:nvPr/>
        </p:nvGrpSpPr>
        <p:grpSpPr>
          <a:xfrm>
            <a:off x="0" y="0"/>
            <a:ext cx="9144000" cy="609600"/>
            <a:chOff x="0" y="2448"/>
            <a:chExt cx="5760" cy="384"/>
          </a:xfrm>
        </p:grpSpPr>
        <p:sp>
          <p:nvSpPr>
            <p:cNvPr id="773" name="Google Shape;773;p60"/>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74" name="Google Shape;774;p60"/>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5.14</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81" name="Google Shape;781;p6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82" name="Google Shape;782;p61"/>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5.17</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5.14</a:t>
            </a:r>
            <a:endParaRPr/>
          </a:p>
        </p:txBody>
      </p:sp>
      <p:sp>
        <p:nvSpPr>
          <p:cNvPr id="783" name="Google Shape;783;p6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4" name="Google Shape;784;p6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5" name="Google Shape;785;p6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6" name="Google Shape;786;p6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7" name="Google Shape;787;p6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8" name="Google Shape;788;p6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789" name="Google Shape;789;p6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790" name="Google Shape;790;p61"/>
          <p:cNvPicPr preferRelativeResize="0"/>
          <p:nvPr/>
        </p:nvPicPr>
        <p:blipFill rotWithShape="1">
          <a:blip r:embed="rId3">
            <a:alphaModFix/>
          </a:blip>
          <a:srcRect b="0" l="0" r="0" t="0"/>
          <a:stretch/>
        </p:blipFill>
        <p:spPr>
          <a:xfrm>
            <a:off x="401637" y="1927225"/>
            <a:ext cx="8437562" cy="2949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797" name="Google Shape;797;p6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798" name="Google Shape;798;p62"/>
          <p:cNvSpPr txBox="1"/>
          <p:nvPr/>
        </p:nvSpPr>
        <p:spPr>
          <a:xfrm>
            <a:off x="76200" y="696912"/>
            <a:ext cx="8839200" cy="52038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 address in a block is given as 200.11.8.45. Find the number of addresses in the block, the first address, and the last address.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5.17 shows a possible configuration of the network that uses this block. </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1.</a:t>
            </a:r>
            <a:r>
              <a:rPr b="1" i="0" lang="en-US" sz="2400" u="none">
                <a:solidFill>
                  <a:schemeClr val="dk1"/>
                </a:solidFill>
                <a:latin typeface="Arimo"/>
                <a:ea typeface="Arimo"/>
                <a:cs typeface="Arimo"/>
                <a:sym typeface="Arimo"/>
              </a:rPr>
              <a:t> The number of addresses in this block is N = 2</a:t>
            </a:r>
            <a:r>
              <a:rPr b="1" baseline="30000" i="0" lang="en-US" sz="2400" u="none">
                <a:solidFill>
                  <a:schemeClr val="dk1"/>
                </a:solidFill>
                <a:latin typeface="Arimo"/>
                <a:ea typeface="Arimo"/>
                <a:cs typeface="Arimo"/>
                <a:sym typeface="Arimo"/>
              </a:rPr>
              <a:t>32−n</a:t>
            </a:r>
            <a:r>
              <a:rPr b="1" i="0" lang="en-US" sz="2400" u="none">
                <a:solidFill>
                  <a:schemeClr val="dk1"/>
                </a:solidFill>
                <a:latin typeface="Arimo"/>
                <a:ea typeface="Arimo"/>
                <a:cs typeface="Arimo"/>
                <a:sym typeface="Arimo"/>
              </a:rPr>
              <a:t> = 256.</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2.</a:t>
            </a:r>
            <a:r>
              <a:rPr b="1" i="0" lang="en-US" sz="2400" u="none">
                <a:solidFill>
                  <a:schemeClr val="dk1"/>
                </a:solidFill>
                <a:latin typeface="Arimo"/>
                <a:ea typeface="Arimo"/>
                <a:cs typeface="Arimo"/>
                <a:sym typeface="Arimo"/>
              </a:rPr>
              <a:t> To find the first address, we keep the leftmost 24 bits and 	set the rightmost 8 bits all to 0s. The first address is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200.11.8.0/16, in which 24 is the value of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3.</a:t>
            </a:r>
            <a:r>
              <a:rPr b="1" i="0" lang="en-US" sz="2400" u="none">
                <a:solidFill>
                  <a:schemeClr val="dk1"/>
                </a:solidFill>
                <a:latin typeface="Arimo"/>
                <a:ea typeface="Arimo"/>
                <a:cs typeface="Arimo"/>
                <a:sym typeface="Arimo"/>
              </a:rPr>
              <a:t> To find the last address, we keep the leftmost 24 bits and 	set the rightmost 8 bits all to 1s. The last address is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200.11.8.255/16.</a:t>
            </a:r>
            <a:endParaRPr/>
          </a:p>
        </p:txBody>
      </p:sp>
      <p:grpSp>
        <p:nvGrpSpPr>
          <p:cNvPr id="799" name="Google Shape;799;p62"/>
          <p:cNvGrpSpPr/>
          <p:nvPr/>
        </p:nvGrpSpPr>
        <p:grpSpPr>
          <a:xfrm>
            <a:off x="0" y="0"/>
            <a:ext cx="9144000" cy="609600"/>
            <a:chOff x="0" y="2448"/>
            <a:chExt cx="5760" cy="384"/>
          </a:xfrm>
        </p:grpSpPr>
        <p:sp>
          <p:nvSpPr>
            <p:cNvPr id="800" name="Google Shape;800;p62"/>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01" name="Google Shape;801;p62"/>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5.15</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08" name="Google Shape;808;p6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09" name="Google Shape;809;p6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5.18</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5.15</a:t>
            </a:r>
            <a:endParaRPr/>
          </a:p>
        </p:txBody>
      </p:sp>
      <p:sp>
        <p:nvSpPr>
          <p:cNvPr id="810" name="Google Shape;810;p6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1" name="Google Shape;811;p6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2" name="Google Shape;812;p6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3" name="Google Shape;813;p6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4" name="Google Shape;814;p6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5" name="Google Shape;815;p6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16" name="Google Shape;816;p6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817" name="Google Shape;817;p63"/>
          <p:cNvPicPr preferRelativeResize="0"/>
          <p:nvPr/>
        </p:nvPicPr>
        <p:blipFill rotWithShape="1">
          <a:blip r:embed="rId3">
            <a:alphaModFix/>
          </a:blip>
          <a:srcRect b="0" l="0" r="0" t="0"/>
          <a:stretch/>
        </p:blipFill>
        <p:spPr>
          <a:xfrm>
            <a:off x="325437" y="1851025"/>
            <a:ext cx="8437562" cy="2949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24" name="Google Shape;824;p6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25" name="Google Shape;825;p64"/>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5.19</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Sample Internet</a:t>
            </a:r>
            <a:endParaRPr/>
          </a:p>
        </p:txBody>
      </p:sp>
      <p:sp>
        <p:nvSpPr>
          <p:cNvPr id="826" name="Google Shape;826;p6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27" name="Google Shape;827;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28" name="Google Shape;828;p6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29" name="Google Shape;829;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30" name="Google Shape;830;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31" name="Google Shape;831;p6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32" name="Google Shape;832;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833" name="Google Shape;833;p64"/>
          <p:cNvPicPr preferRelativeResize="0"/>
          <p:nvPr/>
        </p:nvPicPr>
        <p:blipFill rotWithShape="1">
          <a:blip r:embed="rId3">
            <a:alphaModFix/>
          </a:blip>
          <a:srcRect b="0" l="0" r="0" t="0"/>
          <a:stretch/>
        </p:blipFill>
        <p:spPr>
          <a:xfrm>
            <a:off x="228600" y="1804987"/>
            <a:ext cx="8729662" cy="3135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99"/>
            </a:gs>
            <a:gs pos="100000">
              <a:srgbClr val="767647"/>
            </a:gs>
          </a:gsLst>
          <a:lin ang="0" scaled="0"/>
        </a:gradFill>
      </p:bgPr>
    </p:bg>
    <p:spTree>
      <p:nvGrpSpPr>
        <p:cNvPr id="147" name="Shape 147"/>
        <p:cNvGrpSpPr/>
        <p:nvPr/>
      </p:nvGrpSpPr>
      <p:grpSpPr>
        <a:xfrm>
          <a:off x="0" y="0"/>
          <a:ext cx="0" cy="0"/>
          <a:chOff x="0" y="0"/>
          <a:chExt cx="0" cy="0"/>
        </a:xfrm>
      </p:grpSpPr>
      <p:sp>
        <p:nvSpPr>
          <p:cNvPr id="148" name="Google Shape;148;p2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9" name="Google Shape;149;p2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0" name="Google Shape;150;p20"/>
          <p:cNvSpPr txBox="1"/>
          <p:nvPr/>
        </p:nvSpPr>
        <p:spPr>
          <a:xfrm>
            <a:off x="228600" y="152400"/>
            <a:ext cx="546893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200"/>
              <a:buFont typeface="Times"/>
              <a:buNone/>
            </a:pPr>
            <a:r>
              <a:rPr b="1" i="1" lang="en-US" sz="3200" u="none">
                <a:solidFill>
                  <a:schemeClr val="hlink"/>
                </a:solidFill>
                <a:latin typeface="Times"/>
                <a:ea typeface="Times"/>
                <a:cs typeface="Times"/>
                <a:sym typeface="Times"/>
              </a:rPr>
              <a:t>Topics Discussed in the Section</a:t>
            </a:r>
            <a:endParaRPr/>
          </a:p>
        </p:txBody>
      </p:sp>
      <p:sp>
        <p:nvSpPr>
          <p:cNvPr id="151" name="Google Shape;151;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2" name="Google Shape;152;p20"/>
          <p:cNvSpPr txBox="1"/>
          <p:nvPr/>
        </p:nvSpPr>
        <p:spPr>
          <a:xfrm>
            <a:off x="304800" y="989012"/>
            <a:ext cx="6705600" cy="1544637"/>
          </a:xfrm>
          <a:prstGeom prst="rect">
            <a:avLst/>
          </a:prstGeom>
          <a:noFill/>
          <a:ln>
            <a:noFill/>
          </a:ln>
        </p:spPr>
        <p:txBody>
          <a:bodyPr anchorCtr="0" anchor="t" bIns="45700" lIns="91425" spcFirstLastPara="1" rIns="91425" wrap="square" tIns="45700">
            <a:spAutoFit/>
          </a:bodyPr>
          <a:lstStyle/>
          <a:p>
            <a:pPr indent="-208025" lvl="0" marL="0" marR="0" rtl="0" algn="l">
              <a:lnSpc>
                <a:spcPct val="100000"/>
              </a:lnSpc>
              <a:spcBef>
                <a:spcPts val="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Notation</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Range of Addresses</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Operations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40" name="Google Shape;840;p6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41" name="Google Shape;841;p6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2" name="Google Shape;842;p6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3" name="Google Shape;843;p6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4" name="Google Shape;844;p6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5" name="Google Shape;845;p6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6" name="Google Shape;846;p6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47" name="Google Shape;847;p6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848" name="Google Shape;848;p65"/>
          <p:cNvCxnSpPr/>
          <p:nvPr/>
        </p:nvCxnSpPr>
        <p:spPr>
          <a:xfrm>
            <a:off x="609600" y="3081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849" name="Google Shape;849;p65"/>
          <p:cNvCxnSpPr/>
          <p:nvPr/>
        </p:nvCxnSpPr>
        <p:spPr>
          <a:xfrm>
            <a:off x="609600" y="4343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850" name="Google Shape;850;p65"/>
          <p:cNvSpPr txBox="1"/>
          <p:nvPr/>
        </p:nvSpPr>
        <p:spPr>
          <a:xfrm>
            <a:off x="647700" y="3173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network address is the identifier of a network.</a:t>
            </a:r>
            <a:endParaRPr/>
          </a:p>
        </p:txBody>
      </p:sp>
      <p:grpSp>
        <p:nvGrpSpPr>
          <p:cNvPr id="851" name="Google Shape;851;p65"/>
          <p:cNvGrpSpPr/>
          <p:nvPr/>
        </p:nvGrpSpPr>
        <p:grpSpPr>
          <a:xfrm>
            <a:off x="609600" y="2438400"/>
            <a:ext cx="1143000" cy="566737"/>
            <a:chOff x="1200" y="1248"/>
            <a:chExt cx="720" cy="357"/>
          </a:xfrm>
        </p:grpSpPr>
        <p:pic>
          <p:nvPicPr>
            <p:cNvPr id="852" name="Google Shape;852;p6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853" name="Google Shape;853;p65"/>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60" name="Google Shape;860;p6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61" name="Google Shape;861;p66"/>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5.20</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Network addresses</a:t>
            </a:r>
            <a:endParaRPr/>
          </a:p>
        </p:txBody>
      </p:sp>
      <p:sp>
        <p:nvSpPr>
          <p:cNvPr id="862" name="Google Shape;862;p6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3" name="Google Shape;863;p6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4" name="Google Shape;864;p6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5" name="Google Shape;865;p6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6" name="Google Shape;866;p6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7" name="Google Shape;867;p6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68" name="Google Shape;868;p6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869" name="Google Shape;869;p66"/>
          <p:cNvPicPr preferRelativeResize="0"/>
          <p:nvPr/>
        </p:nvPicPr>
        <p:blipFill rotWithShape="1">
          <a:blip r:embed="rId3">
            <a:alphaModFix/>
          </a:blip>
          <a:srcRect b="0" l="0" r="0" t="0"/>
          <a:stretch/>
        </p:blipFill>
        <p:spPr>
          <a:xfrm>
            <a:off x="1173162" y="1066800"/>
            <a:ext cx="6599237" cy="2417762"/>
          </a:xfrm>
          <a:prstGeom prst="rect">
            <a:avLst/>
          </a:prstGeom>
          <a:noFill/>
          <a:ln>
            <a:noFill/>
          </a:ln>
        </p:spPr>
      </p:pic>
      <p:pic>
        <p:nvPicPr>
          <p:cNvPr id="870" name="Google Shape;870;p66"/>
          <p:cNvPicPr preferRelativeResize="0"/>
          <p:nvPr/>
        </p:nvPicPr>
        <p:blipFill rotWithShape="1">
          <a:blip r:embed="rId4">
            <a:alphaModFix/>
          </a:blip>
          <a:srcRect b="0" l="0" r="0" t="0"/>
          <a:stretch/>
        </p:blipFill>
        <p:spPr>
          <a:xfrm>
            <a:off x="550862" y="3886200"/>
            <a:ext cx="7907337" cy="205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0"/>
                                        <p:tgtEl>
                                          <p:spTgt spid="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77" name="Google Shape;877;p6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78" name="Google Shape;878;p67"/>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5.21</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Network mask</a:t>
            </a:r>
            <a:endParaRPr/>
          </a:p>
        </p:txBody>
      </p:sp>
      <p:sp>
        <p:nvSpPr>
          <p:cNvPr id="879" name="Google Shape;879;p6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0" name="Google Shape;880;p6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1" name="Google Shape;881;p6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2" name="Google Shape;882;p6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3" name="Google Shape;883;p6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4" name="Google Shape;884;p6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85" name="Google Shape;885;p6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886" name="Google Shape;886;p67"/>
          <p:cNvPicPr preferRelativeResize="0"/>
          <p:nvPr/>
        </p:nvPicPr>
        <p:blipFill rotWithShape="1">
          <a:blip r:embed="rId3">
            <a:alphaModFix/>
          </a:blip>
          <a:srcRect b="0" l="0" r="0" t="0"/>
          <a:stretch/>
        </p:blipFill>
        <p:spPr>
          <a:xfrm>
            <a:off x="357187" y="2046287"/>
            <a:ext cx="7924800" cy="866775"/>
          </a:xfrm>
          <a:prstGeom prst="rect">
            <a:avLst/>
          </a:prstGeom>
          <a:noFill/>
          <a:ln>
            <a:noFill/>
          </a:ln>
        </p:spPr>
      </p:pic>
      <p:pic>
        <p:nvPicPr>
          <p:cNvPr id="887" name="Google Shape;887;p67"/>
          <p:cNvPicPr preferRelativeResize="0"/>
          <p:nvPr/>
        </p:nvPicPr>
        <p:blipFill rotWithShape="1">
          <a:blip r:embed="rId4">
            <a:alphaModFix/>
          </a:blip>
          <a:srcRect b="0" l="0" r="0" t="0"/>
          <a:stretch/>
        </p:blipFill>
        <p:spPr>
          <a:xfrm>
            <a:off x="407987" y="3090862"/>
            <a:ext cx="8126412" cy="871537"/>
          </a:xfrm>
          <a:prstGeom prst="rect">
            <a:avLst/>
          </a:prstGeom>
          <a:noFill/>
          <a:ln>
            <a:noFill/>
          </a:ln>
        </p:spPr>
      </p:pic>
      <p:pic>
        <p:nvPicPr>
          <p:cNvPr id="888" name="Google Shape;888;p67"/>
          <p:cNvPicPr preferRelativeResize="0"/>
          <p:nvPr/>
        </p:nvPicPr>
        <p:blipFill rotWithShape="1">
          <a:blip r:embed="rId5">
            <a:alphaModFix/>
          </a:blip>
          <a:srcRect b="0" l="0" r="0" t="0"/>
          <a:stretch/>
        </p:blipFill>
        <p:spPr>
          <a:xfrm>
            <a:off x="381000" y="4545012"/>
            <a:ext cx="8382000" cy="865187"/>
          </a:xfrm>
          <a:prstGeom prst="rect">
            <a:avLst/>
          </a:prstGeom>
          <a:noFill/>
          <a:ln>
            <a:noFill/>
          </a:ln>
        </p:spPr>
      </p:pic>
      <p:sp>
        <p:nvSpPr>
          <p:cNvPr id="889" name="Google Shape;889;p67"/>
          <p:cNvSpPr txBox="1"/>
          <p:nvPr/>
        </p:nvSpPr>
        <p:spPr>
          <a:xfrm>
            <a:off x="1057275" y="582612"/>
            <a:ext cx="8086725" cy="14779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It is called a subnet mask because it is used to identify network address of an IP address by perfoming a bitwise AND operation on the netmask. A Subnet mask is a 32-bit number that masks an IP address, and divides the IP address into network address and host address.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896" name="Google Shape;896;p6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897" name="Google Shape;897;p68"/>
          <p:cNvSpPr txBox="1"/>
          <p:nvPr/>
        </p:nvSpPr>
        <p:spPr>
          <a:xfrm>
            <a:off x="990600" y="90487"/>
            <a:ext cx="7315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5.22</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Finding a network address using the default mask</a:t>
            </a:r>
            <a:endParaRPr/>
          </a:p>
        </p:txBody>
      </p:sp>
      <p:sp>
        <p:nvSpPr>
          <p:cNvPr id="898" name="Google Shape;898;p6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899" name="Google Shape;899;p6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00" name="Google Shape;900;p6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01" name="Google Shape;901;p6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02" name="Google Shape;902;p6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03" name="Google Shape;903;p6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04" name="Google Shape;904;p6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905" name="Google Shape;905;p68"/>
          <p:cNvPicPr preferRelativeResize="0"/>
          <p:nvPr/>
        </p:nvPicPr>
        <p:blipFill rotWithShape="1">
          <a:blip r:embed="rId3">
            <a:alphaModFix/>
          </a:blip>
          <a:srcRect b="0" l="0" r="0" t="0"/>
          <a:stretch/>
        </p:blipFill>
        <p:spPr>
          <a:xfrm>
            <a:off x="609600" y="2370137"/>
            <a:ext cx="3821112" cy="865187"/>
          </a:xfrm>
          <a:prstGeom prst="rect">
            <a:avLst/>
          </a:prstGeom>
          <a:noFill/>
          <a:ln>
            <a:noFill/>
          </a:ln>
        </p:spPr>
      </p:pic>
      <p:pic>
        <p:nvPicPr>
          <p:cNvPr id="906" name="Google Shape;906;p68"/>
          <p:cNvPicPr preferRelativeResize="0"/>
          <p:nvPr/>
        </p:nvPicPr>
        <p:blipFill rotWithShape="1">
          <a:blip r:embed="rId4">
            <a:alphaModFix/>
          </a:blip>
          <a:srcRect b="0" l="0" r="0" t="0"/>
          <a:stretch/>
        </p:blipFill>
        <p:spPr>
          <a:xfrm>
            <a:off x="4543425" y="2422525"/>
            <a:ext cx="3609975" cy="825500"/>
          </a:xfrm>
          <a:prstGeom prst="rect">
            <a:avLst/>
          </a:prstGeom>
          <a:noFill/>
          <a:ln>
            <a:noFill/>
          </a:ln>
        </p:spPr>
      </p:pic>
      <p:pic>
        <p:nvPicPr>
          <p:cNvPr id="907" name="Google Shape;907;p68"/>
          <p:cNvPicPr preferRelativeResize="0"/>
          <p:nvPr/>
        </p:nvPicPr>
        <p:blipFill rotWithShape="1">
          <a:blip r:embed="rId5">
            <a:alphaModFix/>
          </a:blip>
          <a:srcRect b="0" l="0" r="0" t="0"/>
          <a:stretch/>
        </p:blipFill>
        <p:spPr>
          <a:xfrm>
            <a:off x="3640137" y="3260725"/>
            <a:ext cx="2532062" cy="131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2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2000"/>
                                        <p:tgtEl>
                                          <p:spTgt spid="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2000"/>
                                        <p:tgtEl>
                                          <p:spTgt spid="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14" name="Google Shape;914;p6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15" name="Google Shape;915;p69"/>
          <p:cNvSpPr txBox="1"/>
          <p:nvPr/>
        </p:nvSpPr>
        <p:spPr>
          <a:xfrm>
            <a:off x="76200" y="696912"/>
            <a:ext cx="8839200" cy="3046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 router receives a packet with the destination address 201.24.67.32. Show how the router finds the network address of the packet.</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Since the class of the address is C, we assume that the router applies the default mask for class C, 255.255.255.0 to find the network address.</a:t>
            </a:r>
            <a:endParaRPr/>
          </a:p>
        </p:txBody>
      </p:sp>
      <p:grpSp>
        <p:nvGrpSpPr>
          <p:cNvPr id="916" name="Google Shape;916;p69"/>
          <p:cNvGrpSpPr/>
          <p:nvPr/>
        </p:nvGrpSpPr>
        <p:grpSpPr>
          <a:xfrm>
            <a:off x="0" y="0"/>
            <a:ext cx="9144000" cy="609600"/>
            <a:chOff x="0" y="2448"/>
            <a:chExt cx="5760" cy="384"/>
          </a:xfrm>
        </p:grpSpPr>
        <p:sp>
          <p:nvSpPr>
            <p:cNvPr id="917" name="Google Shape;917;p69"/>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18" name="Google Shape;918;p69"/>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5.16</a:t>
              </a:r>
              <a:endParaRPr/>
            </a:p>
          </p:txBody>
        </p:sp>
      </p:grpSp>
      <p:pic>
        <p:nvPicPr>
          <p:cNvPr id="919" name="Google Shape;919;p69"/>
          <p:cNvPicPr preferRelativeResize="0"/>
          <p:nvPr/>
        </p:nvPicPr>
        <p:blipFill rotWithShape="1">
          <a:blip r:embed="rId3">
            <a:alphaModFix/>
          </a:blip>
          <a:srcRect b="0" l="0" r="0" t="0"/>
          <a:stretch/>
        </p:blipFill>
        <p:spPr>
          <a:xfrm>
            <a:off x="155575" y="3733800"/>
            <a:ext cx="8912225" cy="1203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26" name="Google Shape;926;p7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27" name="Google Shape;927;p70"/>
          <p:cNvSpPr txBox="1"/>
          <p:nvPr/>
        </p:nvSpPr>
        <p:spPr>
          <a:xfrm>
            <a:off x="76200" y="696912"/>
            <a:ext cx="88392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Three-level addressing can be found in the telephone system if we think about the local part of a telephone number as an exchange and a subscriber connection:</a:t>
            </a:r>
            <a:endParaRPr/>
          </a:p>
        </p:txBody>
      </p:sp>
      <p:grpSp>
        <p:nvGrpSpPr>
          <p:cNvPr id="928" name="Google Shape;928;p70"/>
          <p:cNvGrpSpPr/>
          <p:nvPr/>
        </p:nvGrpSpPr>
        <p:grpSpPr>
          <a:xfrm>
            <a:off x="0" y="0"/>
            <a:ext cx="9144000" cy="609600"/>
            <a:chOff x="0" y="2448"/>
            <a:chExt cx="5760" cy="384"/>
          </a:xfrm>
        </p:grpSpPr>
        <p:sp>
          <p:nvSpPr>
            <p:cNvPr id="929" name="Google Shape;929;p70"/>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30" name="Google Shape;930;p70"/>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5.17</a:t>
              </a:r>
              <a:endParaRPr/>
            </a:p>
          </p:txBody>
        </p:sp>
      </p:grpSp>
      <p:pic>
        <p:nvPicPr>
          <p:cNvPr id="931" name="Google Shape;931;p70"/>
          <p:cNvPicPr preferRelativeResize="0"/>
          <p:nvPr/>
        </p:nvPicPr>
        <p:blipFill rotWithShape="1">
          <a:blip r:embed="rId3">
            <a:alphaModFix/>
          </a:blip>
          <a:srcRect b="0" l="0" r="0" t="0"/>
          <a:stretch/>
        </p:blipFill>
        <p:spPr>
          <a:xfrm>
            <a:off x="904875" y="2133600"/>
            <a:ext cx="7334250" cy="944562"/>
          </a:xfrm>
          <a:prstGeom prst="rect">
            <a:avLst/>
          </a:prstGeom>
          <a:noFill/>
          <a:ln>
            <a:noFill/>
          </a:ln>
        </p:spPr>
      </p:pic>
      <p:sp>
        <p:nvSpPr>
          <p:cNvPr id="932" name="Google Shape;932;p70"/>
          <p:cNvSpPr txBox="1"/>
          <p:nvPr/>
        </p:nvSpPr>
        <p:spPr>
          <a:xfrm>
            <a:off x="76200" y="3276600"/>
            <a:ext cx="88392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which 626 is the area code, 358 is the exchange, and 1301 is the subscriber connection.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39" name="Google Shape;939;p7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40" name="Google Shape;940;p71"/>
          <p:cNvSpPr txBox="1"/>
          <p:nvPr/>
        </p:nvSpPr>
        <p:spPr>
          <a:xfrm>
            <a:off x="76200" y="696912"/>
            <a:ext cx="8839200" cy="193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5.23 shows a network using class B addresses before subnetting. We have just one network with almost 2</a:t>
            </a:r>
            <a:r>
              <a:rPr b="1" baseline="30000" i="0" lang="en-US" sz="2400" u="none">
                <a:solidFill>
                  <a:schemeClr val="dk1"/>
                </a:solidFill>
                <a:latin typeface="Arimo"/>
                <a:ea typeface="Arimo"/>
                <a:cs typeface="Arimo"/>
                <a:sym typeface="Arimo"/>
              </a:rPr>
              <a:t>16</a:t>
            </a:r>
            <a:r>
              <a:rPr b="1" i="0" lang="en-US" sz="2400" u="none">
                <a:solidFill>
                  <a:schemeClr val="dk1"/>
                </a:solidFill>
                <a:latin typeface="Arimo"/>
                <a:ea typeface="Arimo"/>
                <a:cs typeface="Arimo"/>
                <a:sym typeface="Arimo"/>
              </a:rPr>
              <a:t> hosts. The whole network is connected, through one single connection, to one of the routers in the Internet. Note that we have shown /16 to show the length of the netid (class B).</a:t>
            </a:r>
            <a:endParaRPr/>
          </a:p>
        </p:txBody>
      </p:sp>
      <p:grpSp>
        <p:nvGrpSpPr>
          <p:cNvPr id="941" name="Google Shape;941;p71"/>
          <p:cNvGrpSpPr/>
          <p:nvPr/>
        </p:nvGrpSpPr>
        <p:grpSpPr>
          <a:xfrm>
            <a:off x="0" y="0"/>
            <a:ext cx="9144000" cy="609600"/>
            <a:chOff x="0" y="2448"/>
            <a:chExt cx="5760" cy="384"/>
          </a:xfrm>
        </p:grpSpPr>
        <p:sp>
          <p:nvSpPr>
            <p:cNvPr id="942" name="Google Shape;942;p7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43" name="Google Shape;943;p71"/>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5.18</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50" name="Google Shape;950;p7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51" name="Google Shape;951;p72"/>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5.23</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Example 5.18</a:t>
            </a:r>
            <a:endParaRPr/>
          </a:p>
        </p:txBody>
      </p:sp>
      <p:sp>
        <p:nvSpPr>
          <p:cNvPr id="952" name="Google Shape;952;p7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3" name="Google Shape;953;p7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4" name="Google Shape;954;p7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5" name="Google Shape;955;p7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6" name="Google Shape;956;p7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7" name="Google Shape;957;p7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58" name="Google Shape;958;p7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959" name="Google Shape;959;p72"/>
          <p:cNvPicPr preferRelativeResize="0"/>
          <p:nvPr/>
        </p:nvPicPr>
        <p:blipFill rotWithShape="1">
          <a:blip r:embed="rId3">
            <a:alphaModFix/>
          </a:blip>
          <a:srcRect b="0" l="0" r="0" t="0"/>
          <a:stretch/>
        </p:blipFill>
        <p:spPr>
          <a:xfrm>
            <a:off x="304800" y="1771650"/>
            <a:ext cx="8483600" cy="3867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66" name="Google Shape;966;p7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67" name="Google Shape;967;p73"/>
          <p:cNvSpPr txBox="1"/>
          <p:nvPr/>
        </p:nvSpPr>
        <p:spPr>
          <a:xfrm>
            <a:off x="76200" y="696912"/>
            <a:ext cx="8839200" cy="4154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Figure 5.24 shows the same network in Figure 5.23 after subnetting. The whole network is still connected to the Internet through the same router. However, the network has used a private router to divide the network into four subnetworks. The rest of the Internet still sees only one network; internally the network is made of four subnetworks. Each subnetwork can now have almost 2</a:t>
            </a:r>
            <a:r>
              <a:rPr b="1" baseline="30000" i="0" lang="en-US" sz="2400" u="none">
                <a:solidFill>
                  <a:schemeClr val="dk1"/>
                </a:solidFill>
                <a:latin typeface="Arimo"/>
                <a:ea typeface="Arimo"/>
                <a:cs typeface="Arimo"/>
                <a:sym typeface="Arimo"/>
              </a:rPr>
              <a:t>14</a:t>
            </a:r>
            <a:r>
              <a:rPr b="1" i="0" lang="en-US" sz="2400" u="none">
                <a:solidFill>
                  <a:schemeClr val="dk1"/>
                </a:solidFill>
                <a:latin typeface="Arimo"/>
                <a:ea typeface="Arimo"/>
                <a:cs typeface="Arimo"/>
                <a:sym typeface="Arimo"/>
              </a:rPr>
              <a:t> hosts. The network can belong to a university campus with four different schools (buildings). After subnetting, each school has its own subnetworks, but still the whole campus is one network for the rest of the Internet. Note that /16 and /18 show the length of the netid and subnetids.</a:t>
            </a:r>
            <a:endParaRPr/>
          </a:p>
        </p:txBody>
      </p:sp>
      <p:grpSp>
        <p:nvGrpSpPr>
          <p:cNvPr id="968" name="Google Shape;968;p73"/>
          <p:cNvGrpSpPr/>
          <p:nvPr/>
        </p:nvGrpSpPr>
        <p:grpSpPr>
          <a:xfrm>
            <a:off x="0" y="0"/>
            <a:ext cx="9144000" cy="609600"/>
            <a:chOff x="0" y="2448"/>
            <a:chExt cx="5760" cy="384"/>
          </a:xfrm>
        </p:grpSpPr>
        <p:sp>
          <p:nvSpPr>
            <p:cNvPr id="969" name="Google Shape;969;p73"/>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70" name="Google Shape;970;p73"/>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5.19</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77" name="Google Shape;977;p7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78" name="Google Shape;978;p74"/>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5.24</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Example 5.19</a:t>
            </a:r>
            <a:endParaRPr/>
          </a:p>
        </p:txBody>
      </p:sp>
      <p:sp>
        <p:nvSpPr>
          <p:cNvPr id="979" name="Google Shape;979;p7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0" name="Google Shape;980;p7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1" name="Google Shape;981;p7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2" name="Google Shape;982;p7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3" name="Google Shape;983;p7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4" name="Google Shape;984;p7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85" name="Google Shape;985;p7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986" name="Google Shape;986;p74"/>
          <p:cNvPicPr preferRelativeResize="0"/>
          <p:nvPr/>
        </p:nvPicPr>
        <p:blipFill rotWithShape="1">
          <a:blip r:embed="rId3">
            <a:alphaModFix/>
          </a:blip>
          <a:srcRect b="0" l="0" r="0" t="0"/>
          <a:stretch/>
        </p:blipFill>
        <p:spPr>
          <a:xfrm>
            <a:off x="719137" y="1063625"/>
            <a:ext cx="7815262" cy="518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9" name="Google Shape;159;p2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60" name="Google Shape;160;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1" name="Google Shape;161;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2" name="Google Shape;162;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3" name="Google Shape;163;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4" name="Google Shape;164;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5" name="Google Shape;165;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66" name="Google Shape;166;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67" name="Google Shape;167;p21"/>
          <p:cNvCxnSpPr/>
          <p:nvPr/>
        </p:nvCxnSpPr>
        <p:spPr>
          <a:xfrm>
            <a:off x="609600" y="2057400"/>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68" name="Google Shape;168;p21"/>
          <p:cNvCxnSpPr/>
          <p:nvPr/>
        </p:nvCxnSpPr>
        <p:spPr>
          <a:xfrm>
            <a:off x="609600" y="2819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69" name="Google Shape;169;p21"/>
          <p:cNvSpPr txBox="1"/>
          <p:nvPr/>
        </p:nvSpPr>
        <p:spPr>
          <a:xfrm>
            <a:off x="647700" y="2149475"/>
            <a:ext cx="8077200" cy="579437"/>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An IPv4 address is 32 bits long.</a:t>
            </a:r>
            <a:endParaRPr/>
          </a:p>
        </p:txBody>
      </p:sp>
      <p:grpSp>
        <p:nvGrpSpPr>
          <p:cNvPr id="170" name="Google Shape;170;p21"/>
          <p:cNvGrpSpPr/>
          <p:nvPr/>
        </p:nvGrpSpPr>
        <p:grpSpPr>
          <a:xfrm>
            <a:off x="609600" y="1371600"/>
            <a:ext cx="1143000" cy="566737"/>
            <a:chOff x="1200" y="1248"/>
            <a:chExt cx="720" cy="357"/>
          </a:xfrm>
        </p:grpSpPr>
        <p:pic>
          <p:nvPicPr>
            <p:cNvPr id="171" name="Google Shape;171;p2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72" name="Google Shape;172;p21"/>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cxnSp>
        <p:nvCxnSpPr>
          <p:cNvPr id="173" name="Google Shape;173;p21"/>
          <p:cNvCxnSpPr/>
          <p:nvPr/>
        </p:nvCxnSpPr>
        <p:spPr>
          <a:xfrm>
            <a:off x="685800" y="4419600"/>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74" name="Google Shape;174;p21"/>
          <p:cNvCxnSpPr/>
          <p:nvPr/>
        </p:nvCxnSpPr>
        <p:spPr>
          <a:xfrm>
            <a:off x="685800" y="56388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75" name="Google Shape;175;p21"/>
          <p:cNvSpPr txBox="1"/>
          <p:nvPr/>
        </p:nvSpPr>
        <p:spPr>
          <a:xfrm>
            <a:off x="723900" y="4511675"/>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IPv4 addresses are unique </a:t>
            </a:r>
            <a:br>
              <a:rPr b="1" i="1" lang="en-US" sz="3200" u="none">
                <a:solidFill>
                  <a:schemeClr val="lt1"/>
                </a:solidFill>
                <a:latin typeface="Arial"/>
                <a:ea typeface="Arial"/>
                <a:cs typeface="Arial"/>
                <a:sym typeface="Arial"/>
              </a:rPr>
            </a:br>
            <a:r>
              <a:rPr b="1" i="1" lang="en-US" sz="3200" u="none">
                <a:solidFill>
                  <a:schemeClr val="lt1"/>
                </a:solidFill>
                <a:latin typeface="Arial"/>
                <a:ea typeface="Arial"/>
                <a:cs typeface="Arial"/>
                <a:sym typeface="Arial"/>
              </a:rPr>
              <a:t>and universal.</a:t>
            </a:r>
            <a:endParaRPr/>
          </a:p>
        </p:txBody>
      </p:sp>
      <p:grpSp>
        <p:nvGrpSpPr>
          <p:cNvPr id="176" name="Google Shape;176;p21"/>
          <p:cNvGrpSpPr/>
          <p:nvPr/>
        </p:nvGrpSpPr>
        <p:grpSpPr>
          <a:xfrm>
            <a:off x="685800" y="3733800"/>
            <a:ext cx="1143000" cy="566737"/>
            <a:chOff x="1200" y="1248"/>
            <a:chExt cx="720" cy="357"/>
          </a:xfrm>
        </p:grpSpPr>
        <p:pic>
          <p:nvPicPr>
            <p:cNvPr id="177" name="Google Shape;177;p2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78" name="Google Shape;178;p21"/>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2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993" name="Google Shape;993;p7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994" name="Google Shape;994;p75"/>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5.25</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Network mask and subnetwork mask</a:t>
            </a:r>
            <a:endParaRPr/>
          </a:p>
        </p:txBody>
      </p:sp>
      <p:sp>
        <p:nvSpPr>
          <p:cNvPr id="995" name="Google Shape;995;p7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96" name="Google Shape;996;p7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97" name="Google Shape;997;p7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98" name="Google Shape;998;p7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999" name="Google Shape;999;p7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00" name="Google Shape;1000;p7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01" name="Google Shape;1001;p7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002" name="Google Shape;1002;p75"/>
          <p:cNvPicPr preferRelativeResize="0"/>
          <p:nvPr/>
        </p:nvPicPr>
        <p:blipFill rotWithShape="1">
          <a:blip r:embed="rId3">
            <a:alphaModFix/>
          </a:blip>
          <a:srcRect b="0" l="0" r="0" t="0"/>
          <a:stretch/>
        </p:blipFill>
        <p:spPr>
          <a:xfrm>
            <a:off x="533400" y="2263775"/>
            <a:ext cx="7350125" cy="2765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09" name="Google Shape;1009;p7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10" name="Google Shape;1010;p76"/>
          <p:cNvSpPr txBox="1"/>
          <p:nvPr/>
        </p:nvSpPr>
        <p:spPr>
          <a:xfrm>
            <a:off x="76200" y="696912"/>
            <a:ext cx="8839200" cy="26479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Example 5.19, we divided a class B network into four subnetworks. The value of n = 16 and the value of </a:t>
            </a:r>
            <a:endParaRPr/>
          </a:p>
          <a:p>
            <a:pPr indent="0" lvl="0" marL="0" marR="0" rtl="0" algn="ctr">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n</a:t>
            </a:r>
            <a:r>
              <a:rPr b="1" baseline="-25000" i="0" lang="en-US" sz="2400" u="none">
                <a:solidFill>
                  <a:schemeClr val="dk1"/>
                </a:solidFill>
                <a:latin typeface="Arimo"/>
                <a:ea typeface="Arimo"/>
                <a:cs typeface="Arimo"/>
                <a:sym typeface="Arimo"/>
              </a:rPr>
              <a:t>1</a:t>
            </a:r>
            <a:r>
              <a:rPr b="1" i="0" lang="en-US" sz="2400" u="none">
                <a:solidFill>
                  <a:schemeClr val="dk1"/>
                </a:solidFill>
                <a:latin typeface="Arimo"/>
                <a:ea typeface="Arimo"/>
                <a:cs typeface="Arimo"/>
                <a:sym typeface="Arimo"/>
              </a:rPr>
              <a:t> = n</a:t>
            </a:r>
            <a:r>
              <a:rPr b="1" baseline="-25000" i="0" lang="en-US" sz="2400" u="none">
                <a:solidFill>
                  <a:schemeClr val="dk1"/>
                </a:solidFill>
                <a:latin typeface="Arimo"/>
                <a:ea typeface="Arimo"/>
                <a:cs typeface="Arimo"/>
                <a:sym typeface="Arimo"/>
              </a:rPr>
              <a:t>2</a:t>
            </a:r>
            <a:r>
              <a:rPr b="1" i="0" lang="en-US" sz="2400" u="none">
                <a:solidFill>
                  <a:schemeClr val="dk1"/>
                </a:solidFill>
                <a:latin typeface="Arimo"/>
                <a:ea typeface="Arimo"/>
                <a:cs typeface="Arimo"/>
                <a:sym typeface="Arimo"/>
              </a:rPr>
              <a:t> = n</a:t>
            </a:r>
            <a:r>
              <a:rPr b="1" baseline="-25000" i="0" lang="en-US" sz="2400" u="none">
                <a:solidFill>
                  <a:schemeClr val="dk1"/>
                </a:solidFill>
                <a:latin typeface="Arimo"/>
                <a:ea typeface="Arimo"/>
                <a:cs typeface="Arimo"/>
                <a:sym typeface="Arimo"/>
              </a:rPr>
              <a:t>3</a:t>
            </a:r>
            <a:r>
              <a:rPr b="1" i="0" lang="en-US" sz="2400" u="none">
                <a:solidFill>
                  <a:schemeClr val="dk1"/>
                </a:solidFill>
                <a:latin typeface="Arimo"/>
                <a:ea typeface="Arimo"/>
                <a:cs typeface="Arimo"/>
                <a:sym typeface="Arimo"/>
              </a:rPr>
              <a:t> = n</a:t>
            </a:r>
            <a:r>
              <a:rPr b="1" baseline="-25000" i="0" lang="en-US" sz="2400" u="none">
                <a:solidFill>
                  <a:schemeClr val="dk1"/>
                </a:solidFill>
                <a:latin typeface="Arimo"/>
                <a:ea typeface="Arimo"/>
                <a:cs typeface="Arimo"/>
                <a:sym typeface="Arimo"/>
              </a:rPr>
              <a:t>4</a:t>
            </a:r>
            <a:r>
              <a:rPr b="1" i="0" lang="en-US" sz="2400" u="none">
                <a:solidFill>
                  <a:schemeClr val="dk1"/>
                </a:solidFill>
                <a:latin typeface="Arimo"/>
                <a:ea typeface="Arimo"/>
                <a:cs typeface="Arimo"/>
                <a:sym typeface="Arimo"/>
              </a:rPr>
              <a:t> = 16 + log</a:t>
            </a:r>
            <a:r>
              <a:rPr b="1" baseline="-25000" i="0" lang="en-US" sz="2400" u="none">
                <a:solidFill>
                  <a:schemeClr val="dk1"/>
                </a:solidFill>
                <a:latin typeface="Arimo"/>
                <a:ea typeface="Arimo"/>
                <a:cs typeface="Arimo"/>
                <a:sym typeface="Arimo"/>
              </a:rPr>
              <a:t>2</a:t>
            </a:r>
            <a:r>
              <a:rPr b="1" i="0" lang="en-US" sz="2400" u="none">
                <a:solidFill>
                  <a:schemeClr val="dk1"/>
                </a:solidFill>
                <a:latin typeface="Arimo"/>
                <a:ea typeface="Arimo"/>
                <a:cs typeface="Arimo"/>
                <a:sym typeface="Arimo"/>
              </a:rPr>
              <a:t>4 = 18. </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This means that the subnet mask has eighteen 1s</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and fourteen 0s. In other words, the subnet mask is 255.255.192.0 which is different from the network mask for class B (255.255.0.0).</a:t>
            </a:r>
            <a:endParaRPr/>
          </a:p>
        </p:txBody>
      </p:sp>
      <p:grpSp>
        <p:nvGrpSpPr>
          <p:cNvPr id="1011" name="Google Shape;1011;p76"/>
          <p:cNvGrpSpPr/>
          <p:nvPr/>
        </p:nvGrpSpPr>
        <p:grpSpPr>
          <a:xfrm>
            <a:off x="0" y="0"/>
            <a:ext cx="9144000" cy="609600"/>
            <a:chOff x="0" y="2448"/>
            <a:chExt cx="5760" cy="384"/>
          </a:xfrm>
        </p:grpSpPr>
        <p:sp>
          <p:nvSpPr>
            <p:cNvPr id="1012" name="Google Shape;1012;p7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13" name="Google Shape;1013;p76"/>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5.20</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20" name="Google Shape;1020;p7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21" name="Google Shape;1021;p77"/>
          <p:cNvSpPr txBox="1"/>
          <p:nvPr/>
        </p:nvSpPr>
        <p:spPr>
          <a:xfrm>
            <a:off x="76200" y="696912"/>
            <a:ext cx="88392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Example 5.19, we show that a network is divided into four subnets. Since one of the addresses in subnet 2 is 141.14.120.77, we can find the subnet address as:</a:t>
            </a:r>
            <a:endParaRPr/>
          </a:p>
        </p:txBody>
      </p:sp>
      <p:grpSp>
        <p:nvGrpSpPr>
          <p:cNvPr id="1022" name="Google Shape;1022;p77"/>
          <p:cNvGrpSpPr/>
          <p:nvPr/>
        </p:nvGrpSpPr>
        <p:grpSpPr>
          <a:xfrm>
            <a:off x="0" y="0"/>
            <a:ext cx="9144000" cy="609600"/>
            <a:chOff x="0" y="2448"/>
            <a:chExt cx="5760" cy="384"/>
          </a:xfrm>
        </p:grpSpPr>
        <p:sp>
          <p:nvSpPr>
            <p:cNvPr id="1023" name="Google Shape;1023;p77"/>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24" name="Google Shape;1024;p77"/>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5.21</a:t>
              </a:r>
              <a:endParaRPr/>
            </a:p>
          </p:txBody>
        </p:sp>
      </p:grpSp>
      <p:pic>
        <p:nvPicPr>
          <p:cNvPr id="1025" name="Google Shape;1025;p77"/>
          <p:cNvPicPr preferRelativeResize="0"/>
          <p:nvPr/>
        </p:nvPicPr>
        <p:blipFill rotWithShape="1">
          <a:blip r:embed="rId3">
            <a:alphaModFix/>
          </a:blip>
          <a:srcRect b="0" l="0" r="0" t="0"/>
          <a:stretch/>
        </p:blipFill>
        <p:spPr>
          <a:xfrm>
            <a:off x="76200" y="2133600"/>
            <a:ext cx="8866187" cy="1196975"/>
          </a:xfrm>
          <a:prstGeom prst="rect">
            <a:avLst/>
          </a:prstGeom>
          <a:noFill/>
          <a:ln>
            <a:noFill/>
          </a:ln>
        </p:spPr>
      </p:pic>
      <p:sp>
        <p:nvSpPr>
          <p:cNvPr id="1026" name="Google Shape;1026;p77"/>
          <p:cNvSpPr txBox="1"/>
          <p:nvPr/>
        </p:nvSpPr>
        <p:spPr>
          <a:xfrm>
            <a:off x="152400" y="3429000"/>
            <a:ext cx="8839200" cy="15525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values of the first, second, and fourth bytes are calculated using the first short cut for AND operation. The value of the third byte is calculated using the second short cut for the AND operation.</a:t>
            </a:r>
            <a:endParaRPr/>
          </a:p>
        </p:txBody>
      </p:sp>
      <p:pic>
        <p:nvPicPr>
          <p:cNvPr id="1027" name="Google Shape;1027;p77"/>
          <p:cNvPicPr preferRelativeResize="0"/>
          <p:nvPr/>
        </p:nvPicPr>
        <p:blipFill rotWithShape="1">
          <a:blip r:embed="rId4">
            <a:alphaModFix/>
          </a:blip>
          <a:srcRect b="0" l="0" r="0" t="0"/>
          <a:stretch/>
        </p:blipFill>
        <p:spPr>
          <a:xfrm>
            <a:off x="203200" y="5026025"/>
            <a:ext cx="8712200" cy="1146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34" name="Google Shape;1034;p7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35" name="Google Shape;1035;p78"/>
          <p:cNvSpPr txBox="1"/>
          <p:nvPr/>
        </p:nvSpPr>
        <p:spPr>
          <a:xfrm>
            <a:off x="990600" y="90487"/>
            <a:ext cx="7620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5.26</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Comparison of subnet, default, and supernet mask</a:t>
            </a:r>
            <a:endParaRPr/>
          </a:p>
        </p:txBody>
      </p:sp>
      <p:sp>
        <p:nvSpPr>
          <p:cNvPr id="1036" name="Google Shape;1036;p7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37" name="Google Shape;1037;p7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38" name="Google Shape;1038;p7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39" name="Google Shape;1039;p7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40" name="Google Shape;1040;p7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41" name="Google Shape;1041;p7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42" name="Google Shape;1042;p7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043" name="Google Shape;1043;p78"/>
          <p:cNvPicPr preferRelativeResize="0"/>
          <p:nvPr/>
        </p:nvPicPr>
        <p:blipFill rotWithShape="1">
          <a:blip r:embed="rId3">
            <a:alphaModFix/>
          </a:blip>
          <a:srcRect b="0" l="0" r="0" t="0"/>
          <a:stretch/>
        </p:blipFill>
        <p:spPr>
          <a:xfrm>
            <a:off x="320675" y="3282950"/>
            <a:ext cx="7418387" cy="400050"/>
          </a:xfrm>
          <a:prstGeom prst="rect">
            <a:avLst/>
          </a:prstGeom>
          <a:noFill/>
          <a:ln>
            <a:noFill/>
          </a:ln>
        </p:spPr>
      </p:pic>
      <p:pic>
        <p:nvPicPr>
          <p:cNvPr id="1044" name="Google Shape;1044;p78"/>
          <p:cNvPicPr preferRelativeResize="0"/>
          <p:nvPr/>
        </p:nvPicPr>
        <p:blipFill rotWithShape="1">
          <a:blip r:embed="rId4">
            <a:alphaModFix/>
          </a:blip>
          <a:srcRect b="0" l="0" r="0" t="0"/>
          <a:stretch/>
        </p:blipFill>
        <p:spPr>
          <a:xfrm>
            <a:off x="442912" y="2197100"/>
            <a:ext cx="8482012" cy="900112"/>
          </a:xfrm>
          <a:prstGeom prst="rect">
            <a:avLst/>
          </a:prstGeom>
          <a:noFill/>
          <a:ln>
            <a:noFill/>
          </a:ln>
        </p:spPr>
      </p:pic>
      <p:pic>
        <p:nvPicPr>
          <p:cNvPr id="1045" name="Google Shape;1045;p78"/>
          <p:cNvPicPr preferRelativeResize="0"/>
          <p:nvPr/>
        </p:nvPicPr>
        <p:blipFill rotWithShape="1">
          <a:blip r:embed="rId5">
            <a:alphaModFix/>
          </a:blip>
          <a:srcRect b="0" l="0" r="0" t="0"/>
          <a:stretch/>
        </p:blipFill>
        <p:spPr>
          <a:xfrm>
            <a:off x="293687" y="3810000"/>
            <a:ext cx="8774112" cy="98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500"/>
                                        <p:tgtEl>
                                          <p:spTgt spid="1044"/>
                                        </p:tgtEl>
                                        <p:attrNameLst>
                                          <p:attrName>ppt_w</p:attrName>
                                        </p:attrNameLst>
                                      </p:cBhvr>
                                      <p:tavLst>
                                        <p:tav fmla="" tm="0">
                                          <p:val>
                                            <p:strVal val="0"/>
                                          </p:val>
                                        </p:tav>
                                        <p:tav fmla="" tm="100000">
                                          <p:val>
                                            <p:strVal val="#ppt_w"/>
                                          </p:val>
                                        </p:tav>
                                      </p:tavLst>
                                    </p:anim>
                                    <p:anim calcmode="lin" valueType="num">
                                      <p:cBhvr additive="base">
                                        <p:cTn dur="500"/>
                                        <p:tgtEl>
                                          <p:spTgt spid="10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500"/>
                                        <p:tgtEl>
                                          <p:spTgt spid="1045"/>
                                        </p:tgtEl>
                                        <p:attrNameLst>
                                          <p:attrName>ppt_w</p:attrName>
                                        </p:attrNameLst>
                                      </p:cBhvr>
                                      <p:tavLst>
                                        <p:tav fmla="" tm="0">
                                          <p:val>
                                            <p:strVal val="0"/>
                                          </p:val>
                                        </p:tav>
                                        <p:tav fmla="" tm="100000">
                                          <p:val>
                                            <p:strVal val="#ppt_w"/>
                                          </p:val>
                                        </p:tav>
                                      </p:tavLst>
                                    </p:anim>
                                    <p:anim calcmode="lin" valueType="num">
                                      <p:cBhvr additive="base">
                                        <p:cTn dur="500"/>
                                        <p:tgtEl>
                                          <p:spTgt spid="10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7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52" name="Google Shape;1052;p7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53" name="Google Shape;1053;p7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54" name="Google Shape;1054;p79"/>
          <p:cNvSpPr txBox="1"/>
          <p:nvPr/>
        </p:nvSpPr>
        <p:spPr>
          <a:xfrm>
            <a:off x="228600" y="355600"/>
            <a:ext cx="6734175" cy="650875"/>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a:buNone/>
            </a:pPr>
            <a:r>
              <a:rPr b="1" i="0" lang="en-US" sz="3600" u="none">
                <a:solidFill>
                  <a:schemeClr val="lt1"/>
                </a:solidFill>
                <a:latin typeface="Times"/>
                <a:ea typeface="Times"/>
                <a:cs typeface="Times"/>
                <a:sym typeface="Times"/>
              </a:rPr>
              <a:t>5-3  CLASSLESS ADDRESSING</a:t>
            </a:r>
            <a:endParaRPr/>
          </a:p>
        </p:txBody>
      </p:sp>
      <p:sp>
        <p:nvSpPr>
          <p:cNvPr id="1055" name="Google Shape;1055;p7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56" name="Google Shape;1056;p79"/>
          <p:cNvSpPr txBox="1"/>
          <p:nvPr/>
        </p:nvSpPr>
        <p:spPr>
          <a:xfrm>
            <a:off x="381000" y="1495425"/>
            <a:ext cx="8839200" cy="5216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mo"/>
              <a:buNone/>
            </a:pPr>
            <a:r>
              <a:rPr b="1" i="0" lang="en-US" sz="2800" u="none">
                <a:solidFill>
                  <a:schemeClr val="dk1"/>
                </a:solidFill>
                <a:latin typeface="Arimo"/>
                <a:ea typeface="Arimo"/>
                <a:cs typeface="Arimo"/>
                <a:sym typeface="Arimo"/>
              </a:rPr>
              <a:t>Subnetting and supernetting in classful addressing did not really solve the address depletion problem. With the growth of the Internet, it was clear that a larger address space was needed as a long-term solution.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a:t>
            </a:r>
            <a:r>
              <a:rPr b="1" i="1" lang="en-US" sz="2800" u="none">
                <a:solidFill>
                  <a:schemeClr val="hlink"/>
                </a:solidFill>
                <a:latin typeface="Arimo"/>
                <a:ea typeface="Arimo"/>
                <a:cs typeface="Arimo"/>
                <a:sym typeface="Arimo"/>
              </a:rPr>
              <a:t>classless addressing</a:t>
            </a:r>
            <a:r>
              <a:rPr b="1" i="0" lang="en-US" sz="2800" u="none">
                <a:solidFill>
                  <a:schemeClr val="dk1"/>
                </a:solidFill>
                <a:latin typeface="Arimo"/>
                <a:ea typeface="Arimo"/>
                <a:cs typeface="Arimo"/>
                <a:sym typeface="Arimo"/>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99"/>
            </a:gs>
            <a:gs pos="100000">
              <a:srgbClr val="767647"/>
            </a:gs>
          </a:gsLst>
          <a:lin ang="0" scaled="0"/>
        </a:gradFill>
      </p:bgPr>
    </p:bg>
    <p:spTree>
      <p:nvGrpSpPr>
        <p:cNvPr id="1061" name="Shape 1061"/>
        <p:cNvGrpSpPr/>
        <p:nvPr/>
      </p:nvGrpSpPr>
      <p:grpSpPr>
        <a:xfrm>
          <a:off x="0" y="0"/>
          <a:ext cx="0" cy="0"/>
          <a:chOff x="0" y="0"/>
          <a:chExt cx="0" cy="0"/>
        </a:xfrm>
      </p:grpSpPr>
      <p:sp>
        <p:nvSpPr>
          <p:cNvPr id="1062" name="Google Shape;1062;p8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63" name="Google Shape;1063;p8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64" name="Google Shape;1064;p80"/>
          <p:cNvSpPr txBox="1"/>
          <p:nvPr/>
        </p:nvSpPr>
        <p:spPr>
          <a:xfrm>
            <a:off x="228600" y="152400"/>
            <a:ext cx="5468937"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200"/>
              <a:buFont typeface="Times"/>
              <a:buNone/>
            </a:pPr>
            <a:r>
              <a:rPr b="1" i="1" lang="en-US" sz="3200" u="none">
                <a:solidFill>
                  <a:schemeClr val="hlink"/>
                </a:solidFill>
                <a:latin typeface="Times"/>
                <a:ea typeface="Times"/>
                <a:cs typeface="Times"/>
                <a:sym typeface="Times"/>
              </a:rPr>
              <a:t>Topics Discussed in the Section</a:t>
            </a:r>
            <a:endParaRPr/>
          </a:p>
        </p:txBody>
      </p:sp>
      <p:sp>
        <p:nvSpPr>
          <p:cNvPr id="1065" name="Google Shape;1065;p8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66" name="Google Shape;1066;p80"/>
          <p:cNvSpPr txBox="1"/>
          <p:nvPr/>
        </p:nvSpPr>
        <p:spPr>
          <a:xfrm>
            <a:off x="304800" y="989012"/>
            <a:ext cx="6705600" cy="2057400"/>
          </a:xfrm>
          <a:prstGeom prst="rect">
            <a:avLst/>
          </a:prstGeom>
          <a:noFill/>
          <a:ln>
            <a:noFill/>
          </a:ln>
        </p:spPr>
        <p:txBody>
          <a:bodyPr anchorCtr="0" anchor="t" bIns="45700" lIns="91425" spcFirstLastPara="1" rIns="91425" wrap="square" tIns="45700">
            <a:spAutoFit/>
          </a:bodyPr>
          <a:lstStyle/>
          <a:p>
            <a:pPr indent="-208025" lvl="0" marL="0" marR="0" rtl="0" algn="l">
              <a:lnSpc>
                <a:spcPct val="100000"/>
              </a:lnSpc>
              <a:spcBef>
                <a:spcPts val="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Variable –Length Blocks</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Two-Level Addressing</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Block Allocation</a:t>
            </a:r>
            <a:endParaRPr/>
          </a:p>
          <a:p>
            <a:pPr indent="-208025" lvl="0" marL="0" marR="0" rtl="0" algn="l">
              <a:lnSpc>
                <a:spcPct val="100000"/>
              </a:lnSpc>
              <a:spcBef>
                <a:spcPts val="560"/>
              </a:spcBef>
              <a:spcAft>
                <a:spcPts val="0"/>
              </a:spcAft>
              <a:buClr>
                <a:schemeClr val="dk1"/>
              </a:buClr>
              <a:buSzPts val="3276"/>
              <a:buFont typeface="Noto Sans Symbols"/>
              <a:buChar char="✔"/>
            </a:pPr>
            <a:r>
              <a:rPr b="1" i="0" lang="en-US" sz="2800" u="none">
                <a:solidFill>
                  <a:srgbClr val="0033CC"/>
                </a:solidFill>
                <a:latin typeface="Times New Roman"/>
                <a:ea typeface="Times New Roman"/>
                <a:cs typeface="Times New Roman"/>
                <a:sym typeface="Times New Roman"/>
              </a:rPr>
              <a:t> Subnetting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5000"/>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73" name="Google Shape;1073;p8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74" name="Google Shape;1074;p81"/>
          <p:cNvSpPr txBox="1"/>
          <p:nvPr/>
        </p:nvSpPr>
        <p:spPr>
          <a:xfrm>
            <a:off x="990600" y="90487"/>
            <a:ext cx="7543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5.27</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Variable-length blocks in classless addressing</a:t>
            </a:r>
            <a:endParaRPr/>
          </a:p>
        </p:txBody>
      </p:sp>
      <p:sp>
        <p:nvSpPr>
          <p:cNvPr id="1075" name="Google Shape;1075;p8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76" name="Google Shape;1076;p8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77" name="Google Shape;1077;p8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78" name="Google Shape;1078;p8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79" name="Google Shape;1079;p8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80" name="Google Shape;1080;p8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81" name="Google Shape;1081;p8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082" name="Google Shape;1082;p81"/>
          <p:cNvPicPr preferRelativeResize="0"/>
          <p:nvPr/>
        </p:nvPicPr>
        <p:blipFill rotWithShape="1">
          <a:blip r:embed="rId3">
            <a:alphaModFix/>
          </a:blip>
          <a:srcRect b="0" l="0" r="0" t="0"/>
          <a:stretch/>
        </p:blipFill>
        <p:spPr>
          <a:xfrm>
            <a:off x="234950" y="2667000"/>
            <a:ext cx="8299450" cy="1123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089" name="Google Shape;1089;p8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090" name="Google Shape;1090;p8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1" name="Google Shape;1091;p8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2" name="Google Shape;1092;p8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3" name="Google Shape;1093;p8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4" name="Google Shape;1094;p8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5" name="Google Shape;1095;p8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096" name="Google Shape;1096;p8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097" name="Google Shape;1097;p82"/>
          <p:cNvCxnSpPr/>
          <p:nvPr/>
        </p:nvCxnSpPr>
        <p:spPr>
          <a:xfrm>
            <a:off x="609600" y="2700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098" name="Google Shape;1098;p82"/>
          <p:cNvCxnSpPr/>
          <p:nvPr/>
        </p:nvCxnSpPr>
        <p:spPr>
          <a:xfrm>
            <a:off x="609600" y="44196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099" name="Google Shape;1099;p82"/>
          <p:cNvSpPr txBox="1"/>
          <p:nvPr/>
        </p:nvSpPr>
        <p:spPr>
          <a:xfrm>
            <a:off x="647700" y="2792412"/>
            <a:ext cx="8077200" cy="1554162"/>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In classless addressing, the prefix defines the network and the suffix</a:t>
            </a:r>
            <a:endParaRPr/>
          </a:p>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defines the host.</a:t>
            </a:r>
            <a:endParaRPr/>
          </a:p>
        </p:txBody>
      </p:sp>
      <p:grpSp>
        <p:nvGrpSpPr>
          <p:cNvPr id="1100" name="Google Shape;1100;p82"/>
          <p:cNvGrpSpPr/>
          <p:nvPr/>
        </p:nvGrpSpPr>
        <p:grpSpPr>
          <a:xfrm>
            <a:off x="609600" y="2057400"/>
            <a:ext cx="1143000" cy="566737"/>
            <a:chOff x="1200" y="1248"/>
            <a:chExt cx="720" cy="357"/>
          </a:xfrm>
        </p:grpSpPr>
        <p:pic>
          <p:nvPicPr>
            <p:cNvPr id="1101" name="Google Shape;1101;p8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102" name="Google Shape;1102;p82"/>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8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09" name="Google Shape;1109;p8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10" name="Google Shape;1110;p8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5.28</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Prefix and suffix</a:t>
            </a:r>
            <a:endParaRPr/>
          </a:p>
        </p:txBody>
      </p:sp>
      <p:sp>
        <p:nvSpPr>
          <p:cNvPr id="1111" name="Google Shape;1111;p8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2" name="Google Shape;1112;p8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3" name="Google Shape;1113;p8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4" name="Google Shape;1114;p8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5" name="Google Shape;1115;p8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6" name="Google Shape;1116;p8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17" name="Google Shape;1117;p8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118" name="Google Shape;1118;p83"/>
          <p:cNvPicPr preferRelativeResize="0"/>
          <p:nvPr/>
        </p:nvPicPr>
        <p:blipFill rotWithShape="1">
          <a:blip r:embed="rId3">
            <a:alphaModFix/>
          </a:blip>
          <a:srcRect b="0" l="0" r="0" t="0"/>
          <a:stretch/>
        </p:blipFill>
        <p:spPr>
          <a:xfrm>
            <a:off x="749300" y="2771775"/>
            <a:ext cx="6946900" cy="1419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25" name="Google Shape;1125;p8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26" name="Google Shape;1126;p8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27" name="Google Shape;1127;p8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28" name="Google Shape;1128;p8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29" name="Google Shape;1129;p8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30" name="Google Shape;1130;p8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31" name="Google Shape;1131;p8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32" name="Google Shape;1132;p8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133" name="Google Shape;1133;p84"/>
          <p:cNvCxnSpPr/>
          <p:nvPr/>
        </p:nvCxnSpPr>
        <p:spPr>
          <a:xfrm>
            <a:off x="609600" y="2700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134" name="Google Shape;1134;p84"/>
          <p:cNvCxnSpPr/>
          <p:nvPr/>
        </p:nvCxnSpPr>
        <p:spPr>
          <a:xfrm>
            <a:off x="609600" y="39624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135" name="Google Shape;1135;p84"/>
          <p:cNvSpPr txBox="1"/>
          <p:nvPr/>
        </p:nvSpPr>
        <p:spPr>
          <a:xfrm>
            <a:off x="647700" y="2792412"/>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prefix length in classless addressing can be 1 to 32.</a:t>
            </a:r>
            <a:endParaRPr/>
          </a:p>
        </p:txBody>
      </p:sp>
      <p:grpSp>
        <p:nvGrpSpPr>
          <p:cNvPr id="1136" name="Google Shape;1136;p84"/>
          <p:cNvGrpSpPr/>
          <p:nvPr/>
        </p:nvGrpSpPr>
        <p:grpSpPr>
          <a:xfrm>
            <a:off x="609600" y="2057400"/>
            <a:ext cx="1143000" cy="566737"/>
            <a:chOff x="1200" y="1248"/>
            <a:chExt cx="720" cy="357"/>
          </a:xfrm>
        </p:grpSpPr>
        <p:pic>
          <p:nvPicPr>
            <p:cNvPr id="1137" name="Google Shape;1137;p8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138" name="Google Shape;1138;p8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5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85" name="Google Shape;185;p2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86" name="Google Shape;186;p2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87" name="Google Shape;187;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88" name="Google Shape;188;p2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89" name="Google Shape;189;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90" name="Google Shape;190;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91" name="Google Shape;191;p2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92" name="Google Shape;192;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93" name="Google Shape;193;p22"/>
          <p:cNvCxnSpPr/>
          <p:nvPr/>
        </p:nvCxnSpPr>
        <p:spPr>
          <a:xfrm>
            <a:off x="609600" y="2057400"/>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94" name="Google Shape;194;p22"/>
          <p:cNvCxnSpPr/>
          <p:nvPr/>
        </p:nvCxnSpPr>
        <p:spPr>
          <a:xfrm>
            <a:off x="609600" y="32766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95" name="Google Shape;195;p22"/>
          <p:cNvSpPr txBox="1"/>
          <p:nvPr/>
        </p:nvSpPr>
        <p:spPr>
          <a:xfrm>
            <a:off x="647700" y="2149475"/>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address space of IPv4 is </a:t>
            </a:r>
            <a:br>
              <a:rPr b="1" i="1" lang="en-US" sz="3200" u="none">
                <a:solidFill>
                  <a:schemeClr val="lt1"/>
                </a:solidFill>
                <a:latin typeface="Arial"/>
                <a:ea typeface="Arial"/>
                <a:cs typeface="Arial"/>
                <a:sym typeface="Arial"/>
              </a:rPr>
            </a:br>
            <a:r>
              <a:rPr b="1" i="1" lang="en-US" sz="3200" u="none">
                <a:solidFill>
                  <a:schemeClr val="lt1"/>
                </a:solidFill>
                <a:latin typeface="Arial"/>
                <a:ea typeface="Arial"/>
                <a:cs typeface="Arial"/>
                <a:sym typeface="Arial"/>
              </a:rPr>
              <a:t>2</a:t>
            </a:r>
            <a:r>
              <a:rPr b="1" baseline="30000" i="1" lang="en-US" sz="3200" u="none">
                <a:solidFill>
                  <a:schemeClr val="lt1"/>
                </a:solidFill>
                <a:latin typeface="Arial"/>
                <a:ea typeface="Arial"/>
                <a:cs typeface="Arial"/>
                <a:sym typeface="Arial"/>
              </a:rPr>
              <a:t>32</a:t>
            </a:r>
            <a:r>
              <a:rPr b="1" i="1" lang="en-US" sz="3200" u="none">
                <a:solidFill>
                  <a:schemeClr val="lt1"/>
                </a:solidFill>
                <a:latin typeface="Arial"/>
                <a:ea typeface="Arial"/>
                <a:cs typeface="Arial"/>
                <a:sym typeface="Arial"/>
              </a:rPr>
              <a:t> or 4,294,967,296.</a:t>
            </a:r>
            <a:endParaRPr/>
          </a:p>
        </p:txBody>
      </p:sp>
      <p:grpSp>
        <p:nvGrpSpPr>
          <p:cNvPr id="196" name="Google Shape;196;p22"/>
          <p:cNvGrpSpPr/>
          <p:nvPr/>
        </p:nvGrpSpPr>
        <p:grpSpPr>
          <a:xfrm>
            <a:off x="609600" y="1371600"/>
            <a:ext cx="1143000" cy="566737"/>
            <a:chOff x="1200" y="1248"/>
            <a:chExt cx="720" cy="357"/>
          </a:xfrm>
        </p:grpSpPr>
        <p:pic>
          <p:nvPicPr>
            <p:cNvPr id="197" name="Google Shape;197;p2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98" name="Google Shape;198;p22"/>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cxnSp>
        <p:nvCxnSpPr>
          <p:cNvPr id="199" name="Google Shape;199;p22"/>
          <p:cNvCxnSpPr/>
          <p:nvPr/>
        </p:nvCxnSpPr>
        <p:spPr>
          <a:xfrm>
            <a:off x="685800" y="4419600"/>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200" name="Google Shape;200;p22"/>
          <p:cNvCxnSpPr/>
          <p:nvPr/>
        </p:nvCxnSpPr>
        <p:spPr>
          <a:xfrm>
            <a:off x="685800" y="56388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201" name="Google Shape;201;p22"/>
          <p:cNvSpPr txBox="1"/>
          <p:nvPr/>
        </p:nvSpPr>
        <p:spPr>
          <a:xfrm>
            <a:off x="723900" y="4511675"/>
            <a:ext cx="8077200" cy="1066800"/>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Numbers in base 2, 16, and 256 are discussed in Appendix B.</a:t>
            </a:r>
            <a:endParaRPr/>
          </a:p>
        </p:txBody>
      </p:sp>
      <p:grpSp>
        <p:nvGrpSpPr>
          <p:cNvPr id="202" name="Google Shape;202;p22"/>
          <p:cNvGrpSpPr/>
          <p:nvPr/>
        </p:nvGrpSpPr>
        <p:grpSpPr>
          <a:xfrm>
            <a:off x="685800" y="3657600"/>
            <a:ext cx="1143000" cy="566737"/>
            <a:chOff x="1200" y="1248"/>
            <a:chExt cx="720" cy="357"/>
          </a:xfrm>
        </p:grpSpPr>
        <p:pic>
          <p:nvPicPr>
            <p:cNvPr id="203" name="Google Shape;203;p2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04" name="Google Shape;204;p22"/>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ppt_w</p:attrName>
                                        </p:attrNameLst>
                                      </p:cBhvr>
                                      <p:tavLst>
                                        <p:tav fmla="" tm="0">
                                          <p:val>
                                            <p:strVal val="0"/>
                                          </p:val>
                                        </p:tav>
                                        <p:tav fmla="" tm="100000">
                                          <p:val>
                                            <p:strVal val="#ppt_w"/>
                                          </p:val>
                                        </p:tav>
                                      </p:tavLst>
                                    </p:anim>
                                    <p:anim calcmode="lin" valueType="num">
                                      <p:cBhvr additive="base">
                                        <p:cTn dur="500"/>
                                        <p:tgtEl>
                                          <p:spTgt spid="1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ppt_w</p:attrName>
                                        </p:attrNameLst>
                                      </p:cBhvr>
                                      <p:tavLst>
                                        <p:tav fmla="" tm="0">
                                          <p:val>
                                            <p:strVal val="0"/>
                                          </p:val>
                                        </p:tav>
                                        <p:tav fmla="" tm="100000">
                                          <p:val>
                                            <p:strVal val="#ppt_w"/>
                                          </p:val>
                                        </p:tav>
                                      </p:tavLst>
                                    </p:anim>
                                    <p:anim calcmode="lin" valueType="num">
                                      <p:cBhvr additive="base">
                                        <p:cTn dur="500"/>
                                        <p:tgtEl>
                                          <p:spTgt spid="1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ppt_w</p:attrName>
                                        </p:attrNameLst>
                                      </p:cBhvr>
                                      <p:tavLst>
                                        <p:tav fmla="" tm="0">
                                          <p:val>
                                            <p:strVal val="0"/>
                                          </p:val>
                                        </p:tav>
                                        <p:tav fmla="" tm="100000">
                                          <p:val>
                                            <p:strVal val="#ppt_w"/>
                                          </p:val>
                                        </p:tav>
                                      </p:tavLst>
                                    </p:anim>
                                    <p:anim calcmode="lin" valueType="num">
                                      <p:cBhvr additive="base">
                                        <p:cTn dur="500"/>
                                        <p:tgtEl>
                                          <p:spTgt spid="1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ppt_w</p:attrName>
                                        </p:attrNameLst>
                                      </p:cBhvr>
                                      <p:tavLst>
                                        <p:tav fmla="" tm="0">
                                          <p:val>
                                            <p:strVal val="0"/>
                                          </p:val>
                                        </p:tav>
                                        <p:tav fmla="" tm="100000">
                                          <p:val>
                                            <p:strVal val="#ppt_w"/>
                                          </p:val>
                                        </p:tav>
                                      </p:tavLst>
                                    </p:anim>
                                    <p:anim calcmode="lin" valueType="num">
                                      <p:cBhvr additive="base">
                                        <p:cTn dur="500"/>
                                        <p:tgtEl>
                                          <p:spTgt spid="2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8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45" name="Google Shape;1145;p8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46" name="Google Shape;1146;p85"/>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What is the prefix length and suffix length if the whole Internet is considered as one single block with 4,294,967,296 addresses?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this case, the prefix length is 0 and the suffix length is 32. All 32 bits vary to define 2</a:t>
            </a:r>
            <a:r>
              <a:rPr b="1" baseline="30000" i="0" lang="en-US" sz="2400" u="none">
                <a:solidFill>
                  <a:schemeClr val="dk1"/>
                </a:solidFill>
                <a:latin typeface="Arimo"/>
                <a:ea typeface="Arimo"/>
                <a:cs typeface="Arimo"/>
                <a:sym typeface="Arimo"/>
              </a:rPr>
              <a:t>32</a:t>
            </a:r>
            <a:r>
              <a:rPr b="1" i="0" lang="en-US" sz="2400" u="none">
                <a:solidFill>
                  <a:schemeClr val="dk1"/>
                </a:solidFill>
                <a:latin typeface="Arimo"/>
                <a:ea typeface="Arimo"/>
                <a:cs typeface="Arimo"/>
                <a:sym typeface="Arimo"/>
              </a:rPr>
              <a:t> = 4,294,967,296 hosts in this single block.</a:t>
            </a:r>
            <a:endParaRPr/>
          </a:p>
        </p:txBody>
      </p:sp>
      <p:grpSp>
        <p:nvGrpSpPr>
          <p:cNvPr id="1147" name="Google Shape;1147;p85"/>
          <p:cNvGrpSpPr/>
          <p:nvPr/>
        </p:nvGrpSpPr>
        <p:grpSpPr>
          <a:xfrm>
            <a:off x="0" y="0"/>
            <a:ext cx="9144000" cy="609600"/>
            <a:chOff x="0" y="2448"/>
            <a:chExt cx="5760" cy="384"/>
          </a:xfrm>
        </p:grpSpPr>
        <p:sp>
          <p:nvSpPr>
            <p:cNvPr id="1148" name="Google Shape;1148;p8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49" name="Google Shape;1149;p85"/>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5.22</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8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56" name="Google Shape;1156;p8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57" name="Google Shape;1157;p86"/>
          <p:cNvSpPr txBox="1"/>
          <p:nvPr/>
        </p:nvSpPr>
        <p:spPr>
          <a:xfrm>
            <a:off x="76200" y="696912"/>
            <a:ext cx="8839200" cy="341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What is the prefix length and suffix length if the Internet is divided into 4,294,967,296 blocks and each block has one single address?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this case, the prefix length for each block is 32 and the suffix length is 0. All 32 bits are needed to define 2</a:t>
            </a:r>
            <a:r>
              <a:rPr b="1" baseline="30000" i="0" lang="en-US" sz="2400" u="none">
                <a:solidFill>
                  <a:schemeClr val="dk1"/>
                </a:solidFill>
                <a:latin typeface="Arimo"/>
                <a:ea typeface="Arimo"/>
                <a:cs typeface="Arimo"/>
                <a:sym typeface="Arimo"/>
              </a:rPr>
              <a:t>32</a:t>
            </a:r>
            <a:r>
              <a:rPr b="1" i="0" lang="en-US" sz="2400" u="none">
                <a:solidFill>
                  <a:schemeClr val="dk1"/>
                </a:solidFill>
                <a:latin typeface="Arimo"/>
                <a:ea typeface="Arimo"/>
                <a:cs typeface="Arimo"/>
                <a:sym typeface="Arimo"/>
              </a:rPr>
              <a:t> = 4,294,967,296 blocks. The only address in each block is defined by the block itself.</a:t>
            </a:r>
            <a:endParaRPr/>
          </a:p>
        </p:txBody>
      </p:sp>
      <p:grpSp>
        <p:nvGrpSpPr>
          <p:cNvPr id="1158" name="Google Shape;1158;p86"/>
          <p:cNvGrpSpPr/>
          <p:nvPr/>
        </p:nvGrpSpPr>
        <p:grpSpPr>
          <a:xfrm>
            <a:off x="0" y="0"/>
            <a:ext cx="9144000" cy="609600"/>
            <a:chOff x="0" y="2448"/>
            <a:chExt cx="5760" cy="384"/>
          </a:xfrm>
        </p:grpSpPr>
        <p:sp>
          <p:nvSpPr>
            <p:cNvPr id="1159" name="Google Shape;1159;p8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60" name="Google Shape;1160;p86"/>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5.23</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67" name="Google Shape;1167;p8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68" name="Google Shape;1168;p87"/>
          <p:cNvSpPr txBox="1"/>
          <p:nvPr/>
        </p:nvSpPr>
        <p:spPr>
          <a:xfrm>
            <a:off x="76200" y="696912"/>
            <a:ext cx="88392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number of addresses in a block is inversely related to the value of the prefix length,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 A small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 means a larger block; a large </a:t>
            </a:r>
            <a:r>
              <a:rPr b="1" i="1" lang="en-US" sz="2400" u="none">
                <a:solidFill>
                  <a:schemeClr val="dk1"/>
                </a:solidFill>
                <a:latin typeface="Arimo"/>
                <a:ea typeface="Arimo"/>
                <a:cs typeface="Arimo"/>
                <a:sym typeface="Arimo"/>
              </a:rPr>
              <a:t>n</a:t>
            </a:r>
            <a:r>
              <a:rPr b="1" i="0" lang="en-US" sz="2400" u="none">
                <a:solidFill>
                  <a:schemeClr val="dk1"/>
                </a:solidFill>
                <a:latin typeface="Arimo"/>
                <a:ea typeface="Arimo"/>
                <a:cs typeface="Arimo"/>
                <a:sym typeface="Arimo"/>
              </a:rPr>
              <a:t> means a small block.</a:t>
            </a:r>
            <a:endParaRPr/>
          </a:p>
        </p:txBody>
      </p:sp>
      <p:grpSp>
        <p:nvGrpSpPr>
          <p:cNvPr id="1169" name="Google Shape;1169;p87"/>
          <p:cNvGrpSpPr/>
          <p:nvPr/>
        </p:nvGrpSpPr>
        <p:grpSpPr>
          <a:xfrm>
            <a:off x="0" y="0"/>
            <a:ext cx="9144000" cy="609600"/>
            <a:chOff x="0" y="2448"/>
            <a:chExt cx="5760" cy="384"/>
          </a:xfrm>
        </p:grpSpPr>
        <p:sp>
          <p:nvSpPr>
            <p:cNvPr id="1170" name="Google Shape;1170;p87"/>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71" name="Google Shape;1171;p87"/>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5.24</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8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78" name="Google Shape;1178;p8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79" name="Google Shape;1179;p88"/>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5.29</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Slash notation</a:t>
            </a:r>
            <a:endParaRPr/>
          </a:p>
        </p:txBody>
      </p:sp>
      <p:sp>
        <p:nvSpPr>
          <p:cNvPr id="1180" name="Google Shape;1180;p8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1" name="Google Shape;1181;p8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2" name="Google Shape;1182;p8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3" name="Google Shape;1183;p8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4" name="Google Shape;1184;p8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5" name="Google Shape;1185;p8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86" name="Google Shape;1186;p8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187" name="Google Shape;1187;p88"/>
          <p:cNvPicPr preferRelativeResize="0"/>
          <p:nvPr/>
        </p:nvPicPr>
        <p:blipFill rotWithShape="1">
          <a:blip r:embed="rId3">
            <a:alphaModFix/>
          </a:blip>
          <a:srcRect b="0" l="0" r="0" t="0"/>
          <a:stretch/>
        </p:blipFill>
        <p:spPr>
          <a:xfrm>
            <a:off x="431800" y="1965325"/>
            <a:ext cx="8280400" cy="29257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8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194" name="Google Shape;1194;p8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195" name="Google Shape;1195;p8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96" name="Google Shape;1196;p8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97" name="Google Shape;1197;p8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98" name="Google Shape;1198;p8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199" name="Google Shape;1199;p8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00" name="Google Shape;1200;p8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01" name="Google Shape;1201;p8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202" name="Google Shape;1202;p89"/>
          <p:cNvCxnSpPr/>
          <p:nvPr/>
        </p:nvCxnSpPr>
        <p:spPr>
          <a:xfrm>
            <a:off x="609600" y="2700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203" name="Google Shape;1203;p89"/>
          <p:cNvCxnSpPr/>
          <p:nvPr/>
        </p:nvCxnSpPr>
        <p:spPr>
          <a:xfrm>
            <a:off x="609600" y="44196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204" name="Google Shape;1204;p89"/>
          <p:cNvSpPr txBox="1"/>
          <p:nvPr/>
        </p:nvSpPr>
        <p:spPr>
          <a:xfrm>
            <a:off x="647700" y="2792412"/>
            <a:ext cx="8077200" cy="1554162"/>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In classless addressing, we need to know one of the addresses in the block</a:t>
            </a:r>
            <a:endParaRPr/>
          </a:p>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and the prefix length to define the block.</a:t>
            </a:r>
            <a:endParaRPr/>
          </a:p>
        </p:txBody>
      </p:sp>
      <p:grpSp>
        <p:nvGrpSpPr>
          <p:cNvPr id="1205" name="Google Shape;1205;p89"/>
          <p:cNvGrpSpPr/>
          <p:nvPr/>
        </p:nvGrpSpPr>
        <p:grpSpPr>
          <a:xfrm>
            <a:off x="609600" y="2057400"/>
            <a:ext cx="1143000" cy="566737"/>
            <a:chOff x="1200" y="1248"/>
            <a:chExt cx="720" cy="357"/>
          </a:xfrm>
        </p:grpSpPr>
        <p:pic>
          <p:nvPicPr>
            <p:cNvPr id="1206" name="Google Shape;1206;p89"/>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07" name="Google Shape;1207;p89"/>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500"/>
                                        <p:tgtEl>
                                          <p:spTgt spid="12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500"/>
                                        <p:tgtEl>
                                          <p:spTgt spid="12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500"/>
                                        <p:tgtEl>
                                          <p:spTgt spid="1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14" name="Google Shape;1214;p9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15" name="Google Shape;1215;p90"/>
          <p:cNvSpPr txBox="1"/>
          <p:nvPr/>
        </p:nvSpPr>
        <p:spPr>
          <a:xfrm>
            <a:off x="76200" y="696912"/>
            <a:ext cx="8839200" cy="1917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In classless addressing, an address cannot per se define the block the address belongs to. For example, the address 230.8.24.56 can belong to many blocks some of them are shown below with the value of the prefix associated with that block:</a:t>
            </a:r>
            <a:endParaRPr/>
          </a:p>
        </p:txBody>
      </p:sp>
      <p:grpSp>
        <p:nvGrpSpPr>
          <p:cNvPr id="1216" name="Google Shape;1216;p90"/>
          <p:cNvGrpSpPr/>
          <p:nvPr/>
        </p:nvGrpSpPr>
        <p:grpSpPr>
          <a:xfrm>
            <a:off x="0" y="0"/>
            <a:ext cx="9144000" cy="609600"/>
            <a:chOff x="0" y="2448"/>
            <a:chExt cx="5760" cy="384"/>
          </a:xfrm>
        </p:grpSpPr>
        <p:sp>
          <p:nvSpPr>
            <p:cNvPr id="1217" name="Google Shape;1217;p90"/>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18" name="Google Shape;1218;p90"/>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5.25</a:t>
              </a:r>
              <a:endParaRPr/>
            </a:p>
          </p:txBody>
        </p:sp>
      </p:grpSp>
      <p:pic>
        <p:nvPicPr>
          <p:cNvPr id="1219" name="Google Shape;1219;p90"/>
          <p:cNvPicPr preferRelativeResize="0"/>
          <p:nvPr/>
        </p:nvPicPr>
        <p:blipFill rotWithShape="1">
          <a:blip r:embed="rId3">
            <a:alphaModFix/>
          </a:blip>
          <a:srcRect b="0" l="0" r="0" t="0"/>
          <a:stretch/>
        </p:blipFill>
        <p:spPr>
          <a:xfrm>
            <a:off x="152400" y="2819400"/>
            <a:ext cx="8839200" cy="215423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9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26" name="Google Shape;1226;p9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27" name="Google Shape;1227;p91"/>
          <p:cNvSpPr txBox="1"/>
          <p:nvPr/>
        </p:nvSpPr>
        <p:spPr>
          <a:xfrm>
            <a:off x="76200" y="696912"/>
            <a:ext cx="8839200" cy="48387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following addresses are defined using slash notations.</a:t>
            </a:r>
            <a:endParaRPr/>
          </a:p>
          <a:p>
            <a:pPr indent="-457200" lvl="0" marL="45720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457200" lvl="0" marL="45720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In the address 12.23.24.78/8, the network mask is 255.0.0.0. The mask has eight 1s and twenty-four 0s. The prefix length is 8; the suffix length is 24.</a:t>
            </a:r>
            <a:endParaRPr/>
          </a:p>
          <a:p>
            <a:pPr indent="-304800" lvl="0" marL="45720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457200" lvl="0" marL="45720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In the address 130.11.232.156/16, the network mask is 255.255.0.0. The mask has sixteen 1s and sixteen 0s.The prefix length is 16; the suffix length is 16.</a:t>
            </a:r>
            <a:endParaRPr/>
          </a:p>
          <a:p>
            <a:pPr indent="-457200" lvl="0" marL="45720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457200" lvl="0" marL="45720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In the address 167.199.170.82/27, the network mask is 255.255.255.224. The mask has twenty-seven 1s and five 0s. The prefix length is 27; the suffix length is 5.</a:t>
            </a:r>
            <a:endParaRPr/>
          </a:p>
        </p:txBody>
      </p:sp>
      <p:grpSp>
        <p:nvGrpSpPr>
          <p:cNvPr id="1228" name="Google Shape;1228;p91"/>
          <p:cNvGrpSpPr/>
          <p:nvPr/>
        </p:nvGrpSpPr>
        <p:grpSpPr>
          <a:xfrm>
            <a:off x="0" y="0"/>
            <a:ext cx="9144000" cy="609600"/>
            <a:chOff x="0" y="2448"/>
            <a:chExt cx="5760" cy="384"/>
          </a:xfrm>
        </p:grpSpPr>
        <p:sp>
          <p:nvSpPr>
            <p:cNvPr id="1229" name="Google Shape;1229;p9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30" name="Google Shape;1230;p91"/>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5.26</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37" name="Google Shape;1237;p9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38" name="Google Shape;1238;p92"/>
          <p:cNvSpPr txBox="1"/>
          <p:nvPr/>
        </p:nvSpPr>
        <p:spPr>
          <a:xfrm>
            <a:off x="76200" y="696912"/>
            <a:ext cx="8839200" cy="3786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One of the addresses in a block is 167.199.170.82/27. Find the number of addresses in the network, the first address, and the last address.</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value of n is 27. The network mask has twenty-seven 1s and five 0s. It is 255.255.255.224.</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The number of addresses in the network is 2</a:t>
            </a:r>
            <a:r>
              <a:rPr b="1" baseline="30000" i="0" lang="en-US" sz="2400" u="none">
                <a:solidFill>
                  <a:schemeClr val="dk1"/>
                </a:solidFill>
                <a:latin typeface="Arimo"/>
                <a:ea typeface="Arimo"/>
                <a:cs typeface="Arimo"/>
                <a:sym typeface="Arimo"/>
              </a:rPr>
              <a:t>32 − n</a:t>
            </a:r>
            <a:r>
              <a:rPr b="1" i="0" lang="en-US" sz="2400" u="none">
                <a:solidFill>
                  <a:schemeClr val="dk1"/>
                </a:solidFill>
                <a:latin typeface="Arimo"/>
                <a:ea typeface="Arimo"/>
                <a:cs typeface="Arimo"/>
                <a:sym typeface="Arimo"/>
              </a:rPr>
              <a:t> = 32.</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We use the AND operation to find the first address 	(network address). The first address is 167.199.170.64/27.</a:t>
            </a:r>
            <a:endParaRPr/>
          </a:p>
        </p:txBody>
      </p:sp>
      <p:grpSp>
        <p:nvGrpSpPr>
          <p:cNvPr id="1239" name="Google Shape;1239;p92"/>
          <p:cNvGrpSpPr/>
          <p:nvPr/>
        </p:nvGrpSpPr>
        <p:grpSpPr>
          <a:xfrm>
            <a:off x="0" y="0"/>
            <a:ext cx="9144000" cy="609600"/>
            <a:chOff x="0" y="2448"/>
            <a:chExt cx="5760" cy="384"/>
          </a:xfrm>
        </p:grpSpPr>
        <p:sp>
          <p:nvSpPr>
            <p:cNvPr id="1240" name="Google Shape;1240;p92"/>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41" name="Google Shape;1241;p92"/>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5.27</a:t>
              </a:r>
              <a:endParaRPr/>
            </a:p>
          </p:txBody>
        </p:sp>
      </p:grpSp>
      <p:pic>
        <p:nvPicPr>
          <p:cNvPr id="1242" name="Google Shape;1242;p92"/>
          <p:cNvPicPr preferRelativeResize="0"/>
          <p:nvPr/>
        </p:nvPicPr>
        <p:blipFill rotWithShape="1">
          <a:blip r:embed="rId3">
            <a:alphaModFix/>
          </a:blip>
          <a:srcRect b="0" l="0" r="0" t="0"/>
          <a:stretch/>
        </p:blipFill>
        <p:spPr>
          <a:xfrm>
            <a:off x="504825" y="4876800"/>
            <a:ext cx="8181975" cy="12414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9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49" name="Google Shape;1249;p9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50" name="Google Shape;1250;p93"/>
          <p:cNvSpPr txBox="1"/>
          <p:nvPr/>
        </p:nvSpPr>
        <p:spPr>
          <a:xfrm>
            <a:off x="76200" y="696912"/>
            <a:ext cx="88392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To find the last address, we first find the complement of 	the network mask and then OR it with the given address: 	The last address is 167.199.170.95/27.</a:t>
            </a:r>
            <a:endParaRPr/>
          </a:p>
        </p:txBody>
      </p:sp>
      <p:grpSp>
        <p:nvGrpSpPr>
          <p:cNvPr id="1251" name="Google Shape;1251;p93"/>
          <p:cNvGrpSpPr/>
          <p:nvPr/>
        </p:nvGrpSpPr>
        <p:grpSpPr>
          <a:xfrm>
            <a:off x="0" y="0"/>
            <a:ext cx="9144000" cy="609600"/>
            <a:chOff x="0" y="2448"/>
            <a:chExt cx="5760" cy="384"/>
          </a:xfrm>
        </p:grpSpPr>
        <p:sp>
          <p:nvSpPr>
            <p:cNvPr id="1252" name="Google Shape;1252;p93"/>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53" name="Google Shape;1253;p93"/>
            <p:cNvSpPr txBox="1"/>
            <p:nvPr/>
          </p:nvSpPr>
          <p:spPr>
            <a:xfrm>
              <a:off x="0" y="2448"/>
              <a:ext cx="2768"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5.27 </a:t>
              </a:r>
              <a:r>
                <a:rPr b="1" i="1" lang="en-US" sz="3200" u="none">
                  <a:solidFill>
                    <a:schemeClr val="lt1"/>
                  </a:solidFill>
                  <a:latin typeface="Times New Roman"/>
                  <a:ea typeface="Times New Roman"/>
                  <a:cs typeface="Times New Roman"/>
                  <a:sym typeface="Times New Roman"/>
                </a:rPr>
                <a:t>Continued</a:t>
              </a:r>
              <a:endParaRPr/>
            </a:p>
          </p:txBody>
        </p:sp>
      </p:grpSp>
      <p:pic>
        <p:nvPicPr>
          <p:cNvPr id="1254" name="Google Shape;1254;p93"/>
          <p:cNvPicPr preferRelativeResize="0"/>
          <p:nvPr/>
        </p:nvPicPr>
        <p:blipFill rotWithShape="1">
          <a:blip r:embed="rId3">
            <a:alphaModFix/>
          </a:blip>
          <a:srcRect b="0" l="0" r="0" t="0"/>
          <a:stretch/>
        </p:blipFill>
        <p:spPr>
          <a:xfrm>
            <a:off x="371475" y="2209800"/>
            <a:ext cx="8162925" cy="12112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9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61" name="Google Shape;1261;p9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62" name="Google Shape;1262;p94"/>
          <p:cNvSpPr txBox="1"/>
          <p:nvPr/>
        </p:nvSpPr>
        <p:spPr>
          <a:xfrm>
            <a:off x="76200" y="696912"/>
            <a:ext cx="8839200" cy="3743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One of the addresses in a block is 17.63.110.114/24. Find the number of addresses, the first address, and the last address in the block.</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network mask is 255.255.255.0.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The number of addresses in the network is 2</a:t>
            </a:r>
            <a:r>
              <a:rPr b="1" baseline="30000" i="0" lang="en-US" sz="2400" u="none">
                <a:solidFill>
                  <a:schemeClr val="dk1"/>
                </a:solidFill>
                <a:latin typeface="Arimo"/>
                <a:ea typeface="Arimo"/>
                <a:cs typeface="Arimo"/>
                <a:sym typeface="Arimo"/>
              </a:rPr>
              <a:t>32 − 24</a:t>
            </a:r>
            <a:r>
              <a:rPr b="1" i="0" lang="en-US" sz="2400" u="none">
                <a:solidFill>
                  <a:schemeClr val="dk1"/>
                </a:solidFill>
                <a:latin typeface="Arimo"/>
                <a:ea typeface="Arimo"/>
                <a:cs typeface="Arimo"/>
                <a:sym typeface="Arimo"/>
              </a:rPr>
              <a:t> = 256.</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To find the first address, we use the short cut methods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discussed early in the chapter. The first address is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17.63.110.0/24.</a:t>
            </a:r>
            <a:endParaRPr/>
          </a:p>
        </p:txBody>
      </p:sp>
      <p:grpSp>
        <p:nvGrpSpPr>
          <p:cNvPr id="1263" name="Google Shape;1263;p94"/>
          <p:cNvGrpSpPr/>
          <p:nvPr/>
        </p:nvGrpSpPr>
        <p:grpSpPr>
          <a:xfrm>
            <a:off x="0" y="0"/>
            <a:ext cx="9144000" cy="609600"/>
            <a:chOff x="0" y="2448"/>
            <a:chExt cx="5760" cy="384"/>
          </a:xfrm>
        </p:grpSpPr>
        <p:sp>
          <p:nvSpPr>
            <p:cNvPr id="1264" name="Google Shape;1264;p94"/>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65" name="Google Shape;1265;p94"/>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5.28</a:t>
              </a:r>
              <a:endParaRPr/>
            </a:p>
          </p:txBody>
        </p:sp>
      </p:grpSp>
      <p:pic>
        <p:nvPicPr>
          <p:cNvPr id="1266" name="Google Shape;1266;p94"/>
          <p:cNvPicPr preferRelativeResize="0"/>
          <p:nvPr/>
        </p:nvPicPr>
        <p:blipFill rotWithShape="1">
          <a:blip r:embed="rId3">
            <a:alphaModFix/>
          </a:blip>
          <a:srcRect b="0" l="0" r="0" t="0"/>
          <a:stretch/>
        </p:blipFill>
        <p:spPr>
          <a:xfrm>
            <a:off x="962025" y="4741862"/>
            <a:ext cx="7038975" cy="12017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11" name="Google Shape;211;p2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12" name="Google Shape;212;p2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5.1</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Dotted-decimal notation</a:t>
            </a:r>
            <a:endParaRPr/>
          </a:p>
        </p:txBody>
      </p:sp>
      <p:sp>
        <p:nvSpPr>
          <p:cNvPr id="213" name="Google Shape;213;p2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4" name="Google Shape;214;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5" name="Google Shape;215;p2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6" name="Google Shape;216;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7" name="Google Shape;217;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8" name="Google Shape;218;p2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19" name="Google Shape;219;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220" name="Google Shape;220;p23"/>
          <p:cNvPicPr preferRelativeResize="0"/>
          <p:nvPr/>
        </p:nvPicPr>
        <p:blipFill rotWithShape="1">
          <a:blip r:embed="rId3">
            <a:alphaModFix/>
          </a:blip>
          <a:srcRect b="0" l="0" r="0" t="0"/>
          <a:stretch/>
        </p:blipFill>
        <p:spPr>
          <a:xfrm>
            <a:off x="17462" y="1528762"/>
            <a:ext cx="8547100" cy="1676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9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73" name="Google Shape;1273;p9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74" name="Google Shape;1274;p95"/>
          <p:cNvSpPr txBox="1"/>
          <p:nvPr/>
        </p:nvSpPr>
        <p:spPr>
          <a:xfrm>
            <a:off x="76200" y="696912"/>
            <a:ext cx="883920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To find the last address, we use the complement of the 	network mask and the first short cut method we 	discussed  before. The last address is 17.63.110.255/24.</a:t>
            </a:r>
            <a:endParaRPr/>
          </a:p>
        </p:txBody>
      </p:sp>
      <p:grpSp>
        <p:nvGrpSpPr>
          <p:cNvPr id="1275" name="Google Shape;1275;p95"/>
          <p:cNvGrpSpPr/>
          <p:nvPr/>
        </p:nvGrpSpPr>
        <p:grpSpPr>
          <a:xfrm>
            <a:off x="0" y="0"/>
            <a:ext cx="9144000" cy="609600"/>
            <a:chOff x="0" y="2448"/>
            <a:chExt cx="5760" cy="384"/>
          </a:xfrm>
        </p:grpSpPr>
        <p:sp>
          <p:nvSpPr>
            <p:cNvPr id="1276" name="Google Shape;1276;p9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77" name="Google Shape;1277;p95"/>
            <p:cNvSpPr txBox="1"/>
            <p:nvPr/>
          </p:nvSpPr>
          <p:spPr>
            <a:xfrm>
              <a:off x="0" y="2448"/>
              <a:ext cx="2768"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5.28 </a:t>
              </a:r>
              <a:r>
                <a:rPr b="1" i="1" lang="en-US" sz="3200" u="none">
                  <a:solidFill>
                    <a:schemeClr val="lt1"/>
                  </a:solidFill>
                  <a:latin typeface="Times New Roman"/>
                  <a:ea typeface="Times New Roman"/>
                  <a:cs typeface="Times New Roman"/>
                  <a:sym typeface="Times New Roman"/>
                </a:rPr>
                <a:t>Continued</a:t>
              </a:r>
              <a:endParaRPr/>
            </a:p>
          </p:txBody>
        </p:sp>
      </p:grpSp>
      <p:pic>
        <p:nvPicPr>
          <p:cNvPr id="1278" name="Google Shape;1278;p95"/>
          <p:cNvPicPr preferRelativeResize="0"/>
          <p:nvPr/>
        </p:nvPicPr>
        <p:blipFill rotWithShape="1">
          <a:blip r:embed="rId3">
            <a:alphaModFix/>
          </a:blip>
          <a:srcRect b="0" l="0" r="0" t="0"/>
          <a:stretch/>
        </p:blipFill>
        <p:spPr>
          <a:xfrm>
            <a:off x="371475" y="2209800"/>
            <a:ext cx="8162925" cy="12112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9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85" name="Google Shape;1285;p9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86" name="Google Shape;1286;p96"/>
          <p:cNvSpPr txBox="1"/>
          <p:nvPr/>
        </p:nvSpPr>
        <p:spPr>
          <a:xfrm>
            <a:off x="76200" y="777875"/>
            <a:ext cx="8839200" cy="15700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One of the addresses in a block is 110.23.120.14/20. Find the number of addresses, the first address, and the last address in the block.</a:t>
            </a:r>
            <a:endParaRPr/>
          </a:p>
          <a:p>
            <a:pPr indent="0" lvl="0" marL="0" marR="0" rtl="0" algn="l">
              <a:lnSpc>
                <a:spcPct val="100000"/>
              </a:lnSpc>
              <a:spcBef>
                <a:spcPts val="0"/>
              </a:spcBef>
              <a:spcAft>
                <a:spcPts val="0"/>
              </a:spcAft>
              <a:buNone/>
            </a:pPr>
            <a:r>
              <a:t/>
            </a:r>
            <a:endParaRPr b="1" i="0" sz="2400" u="none">
              <a:solidFill>
                <a:schemeClr val="dk1"/>
              </a:solidFill>
              <a:latin typeface="Arimo"/>
              <a:ea typeface="Arimo"/>
              <a:cs typeface="Arimo"/>
              <a:sym typeface="Arimo"/>
            </a:endParaRPr>
          </a:p>
        </p:txBody>
      </p:sp>
      <p:grpSp>
        <p:nvGrpSpPr>
          <p:cNvPr id="1287" name="Google Shape;1287;p96"/>
          <p:cNvGrpSpPr/>
          <p:nvPr/>
        </p:nvGrpSpPr>
        <p:grpSpPr>
          <a:xfrm>
            <a:off x="0" y="0"/>
            <a:ext cx="9144000" cy="609600"/>
            <a:chOff x="0" y="2448"/>
            <a:chExt cx="5760" cy="384"/>
          </a:xfrm>
        </p:grpSpPr>
        <p:sp>
          <p:nvSpPr>
            <p:cNvPr id="1288" name="Google Shape;1288;p9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289" name="Google Shape;1289;p96"/>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5.29</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9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296" name="Google Shape;1296;p9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297" name="Google Shape;1297;p97"/>
          <p:cNvSpPr txBox="1"/>
          <p:nvPr/>
        </p:nvSpPr>
        <p:spPr>
          <a:xfrm>
            <a:off x="76200" y="777875"/>
            <a:ext cx="8839200" cy="3743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One of the addresses in a block is 110.23.120.14/20. Find the number of addresses, the first address, and the last address in the block.</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network mask is 255.255.240.0.</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The number of addresses in the network is 2</a:t>
            </a:r>
            <a:r>
              <a:rPr b="1" baseline="30000" i="0" lang="en-US" sz="2400" u="none">
                <a:solidFill>
                  <a:schemeClr val="dk1"/>
                </a:solidFill>
                <a:latin typeface="Arimo"/>
                <a:ea typeface="Arimo"/>
                <a:cs typeface="Arimo"/>
                <a:sym typeface="Arimo"/>
              </a:rPr>
              <a:t>32 − 20</a:t>
            </a:r>
            <a:r>
              <a:rPr b="1" i="0" lang="en-US" sz="2400" u="none">
                <a:solidFill>
                  <a:schemeClr val="dk1"/>
                </a:solidFill>
                <a:latin typeface="Arimo"/>
                <a:ea typeface="Arimo"/>
                <a:cs typeface="Arimo"/>
                <a:sym typeface="Arimo"/>
              </a:rPr>
              <a:t> = 4096.</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To find the first address, we apply the first short cut to 	bytes 1, 2, and 4 and the second short cut to byte 3. The 	first address is 110.23.112.0/20.</a:t>
            </a:r>
            <a:endParaRPr/>
          </a:p>
        </p:txBody>
      </p:sp>
      <p:grpSp>
        <p:nvGrpSpPr>
          <p:cNvPr id="1298" name="Google Shape;1298;p97"/>
          <p:cNvGrpSpPr/>
          <p:nvPr/>
        </p:nvGrpSpPr>
        <p:grpSpPr>
          <a:xfrm>
            <a:off x="0" y="0"/>
            <a:ext cx="9144000" cy="609600"/>
            <a:chOff x="0" y="2448"/>
            <a:chExt cx="5760" cy="384"/>
          </a:xfrm>
        </p:grpSpPr>
        <p:sp>
          <p:nvSpPr>
            <p:cNvPr id="1299" name="Google Shape;1299;p97"/>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00" name="Google Shape;1300;p97"/>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5.29</a:t>
              </a:r>
              <a:endParaRPr/>
            </a:p>
          </p:txBody>
        </p:sp>
      </p:grpSp>
      <p:pic>
        <p:nvPicPr>
          <p:cNvPr id="1301" name="Google Shape;1301;p97"/>
          <p:cNvPicPr preferRelativeResize="0"/>
          <p:nvPr/>
        </p:nvPicPr>
        <p:blipFill rotWithShape="1">
          <a:blip r:embed="rId3">
            <a:alphaModFix/>
          </a:blip>
          <a:srcRect b="0" l="0" r="0" t="0"/>
          <a:stretch/>
        </p:blipFill>
        <p:spPr>
          <a:xfrm>
            <a:off x="971550" y="4805362"/>
            <a:ext cx="7258050" cy="12906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9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08" name="Google Shape;1308;p9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309" name="Google Shape;1309;p98"/>
          <p:cNvSpPr txBox="1"/>
          <p:nvPr/>
        </p:nvSpPr>
        <p:spPr>
          <a:xfrm>
            <a:off x="76200" y="696912"/>
            <a:ext cx="8839200" cy="155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To find the last address, we apply the first short cut to 	bytes 1, 2, and 4 and the second short cut to byte 3. The 	OR operation is applied to the complement of the mask. 	The last  address is 110.23.127.255/20.</a:t>
            </a:r>
            <a:endParaRPr/>
          </a:p>
        </p:txBody>
      </p:sp>
      <p:grpSp>
        <p:nvGrpSpPr>
          <p:cNvPr id="1310" name="Google Shape;1310;p98"/>
          <p:cNvGrpSpPr/>
          <p:nvPr/>
        </p:nvGrpSpPr>
        <p:grpSpPr>
          <a:xfrm>
            <a:off x="0" y="0"/>
            <a:ext cx="9144000" cy="609600"/>
            <a:chOff x="0" y="2448"/>
            <a:chExt cx="5760" cy="384"/>
          </a:xfrm>
        </p:grpSpPr>
        <p:sp>
          <p:nvSpPr>
            <p:cNvPr id="1311" name="Google Shape;1311;p98"/>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12" name="Google Shape;1312;p98"/>
            <p:cNvSpPr txBox="1"/>
            <p:nvPr/>
          </p:nvSpPr>
          <p:spPr>
            <a:xfrm>
              <a:off x="0" y="2448"/>
              <a:ext cx="2768"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5.29 </a:t>
              </a:r>
              <a:r>
                <a:rPr b="1" i="1" lang="en-US" sz="3200" u="none">
                  <a:solidFill>
                    <a:schemeClr val="lt1"/>
                  </a:solidFill>
                  <a:latin typeface="Times New Roman"/>
                  <a:ea typeface="Times New Roman"/>
                  <a:cs typeface="Times New Roman"/>
                  <a:sym typeface="Times New Roman"/>
                </a:rPr>
                <a:t>Continued</a:t>
              </a:r>
              <a:endParaRPr/>
            </a:p>
          </p:txBody>
        </p:sp>
      </p:grpSp>
      <p:pic>
        <p:nvPicPr>
          <p:cNvPr id="1313" name="Google Shape;1313;p98"/>
          <p:cNvPicPr preferRelativeResize="0"/>
          <p:nvPr/>
        </p:nvPicPr>
        <p:blipFill rotWithShape="1">
          <a:blip r:embed="rId3">
            <a:alphaModFix/>
          </a:blip>
          <a:srcRect b="0" l="0" r="0" t="0"/>
          <a:stretch/>
        </p:blipFill>
        <p:spPr>
          <a:xfrm>
            <a:off x="596900" y="2646362"/>
            <a:ext cx="7175500" cy="131603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9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19" name="Google Shape;1319;p9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pic>
        <p:nvPicPr>
          <p:cNvPr id="1320" name="Google Shape;1320;p99"/>
          <p:cNvPicPr preferRelativeResize="0"/>
          <p:nvPr/>
        </p:nvPicPr>
        <p:blipFill rotWithShape="1">
          <a:blip r:embed="rId3">
            <a:alphaModFix/>
          </a:blip>
          <a:srcRect b="0" l="0" r="0" t="0"/>
          <a:stretch/>
        </p:blipFill>
        <p:spPr>
          <a:xfrm>
            <a:off x="457200" y="228600"/>
            <a:ext cx="8382000" cy="6016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0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26" name="Google Shape;1326;p10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pic>
        <p:nvPicPr>
          <p:cNvPr id="1327" name="Google Shape;1327;p100"/>
          <p:cNvPicPr preferRelativeResize="0"/>
          <p:nvPr/>
        </p:nvPicPr>
        <p:blipFill rotWithShape="1">
          <a:blip r:embed="rId3">
            <a:alphaModFix/>
          </a:blip>
          <a:srcRect b="0" l="0" r="0" t="0"/>
          <a:stretch/>
        </p:blipFill>
        <p:spPr>
          <a:xfrm>
            <a:off x="838200" y="1616075"/>
            <a:ext cx="6096000" cy="43116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0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34" name="Google Shape;1334;p10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335" name="Google Shape;1335;p101"/>
          <p:cNvSpPr txBox="1"/>
          <p:nvPr/>
        </p:nvSpPr>
        <p:spPr>
          <a:xfrm>
            <a:off x="152400" y="914400"/>
            <a:ext cx="8839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 ISP has requested a block of 1000 addresses. The following block is granted.</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Since 1000 is not a power of 2, 1024 addresses are 	granted (1024 = 2</a:t>
            </a:r>
            <a:r>
              <a:rPr b="1" baseline="30000" i="0" lang="en-US" sz="2400" u="none">
                <a:solidFill>
                  <a:schemeClr val="dk1"/>
                </a:solidFill>
                <a:latin typeface="Arimo"/>
                <a:ea typeface="Arimo"/>
                <a:cs typeface="Arimo"/>
                <a:sym typeface="Arimo"/>
              </a:rPr>
              <a:t>10</a:t>
            </a:r>
            <a:r>
              <a:rPr b="1" i="0" lang="en-US" sz="2400" u="none">
                <a:solidFill>
                  <a:srgbClr val="FF0000"/>
                </a:solidFill>
                <a:latin typeface="Arimo"/>
                <a:ea typeface="Arimo"/>
                <a:cs typeface="Arimo"/>
                <a:sym typeface="Arimo"/>
              </a:rPr>
              <a:t>).  N=1024</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The prefix length for the block is calculated as n = 32 − </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log</a:t>
            </a:r>
            <a:r>
              <a:rPr b="1" baseline="-25000" i="0" lang="en-US" sz="2400" u="none">
                <a:solidFill>
                  <a:schemeClr val="dk1"/>
                </a:solidFill>
                <a:latin typeface="Arimo"/>
                <a:ea typeface="Arimo"/>
                <a:cs typeface="Arimo"/>
                <a:sym typeface="Arimo"/>
              </a:rPr>
              <a:t>2</a:t>
            </a:r>
            <a:r>
              <a:rPr b="1" baseline="30000" i="0" lang="en-US" sz="2400" u="none">
                <a:solidFill>
                  <a:schemeClr val="dk1"/>
                </a:solidFill>
                <a:latin typeface="Arimo"/>
                <a:ea typeface="Arimo"/>
                <a:cs typeface="Arimo"/>
                <a:sym typeface="Arimo"/>
              </a:rPr>
              <a:t>1024</a:t>
            </a:r>
            <a:r>
              <a:rPr b="1" i="0" lang="en-US" sz="2400" u="none">
                <a:solidFill>
                  <a:schemeClr val="dk1"/>
                </a:solidFill>
                <a:latin typeface="Arimo"/>
                <a:ea typeface="Arimo"/>
                <a:cs typeface="Arimo"/>
                <a:sym typeface="Arimo"/>
              </a:rPr>
              <a:t> = 22=n</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The beginning address is chosen as 18.14.12.0 (which is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divisible by 1024).</a:t>
            </a:r>
            <a:endParaRPr/>
          </a:p>
          <a:p>
            <a:pPr indent="0" lvl="0" marL="0" marR="0" rtl="0" algn="just">
              <a:lnSpc>
                <a:spcPct val="100000"/>
              </a:lnSpc>
              <a:spcBef>
                <a:spcPts val="0"/>
              </a:spcBef>
              <a:spcAft>
                <a:spcPts val="0"/>
              </a:spcAft>
              <a:buClr>
                <a:schemeClr val="dk1"/>
              </a:buClr>
              <a:buSzPts val="2400"/>
              <a:buFont typeface="Tahoma"/>
              <a:buNone/>
            </a:pPr>
            <a:r>
              <a:t/>
            </a:r>
            <a:endParaRPr b="1" i="0" sz="2400" u="none">
              <a:solidFill>
                <a:schemeClr val="dk1"/>
              </a:solidFill>
              <a:latin typeface="Arimo"/>
              <a:ea typeface="Arimo"/>
              <a:cs typeface="Arimo"/>
              <a:sym typeface="Arimo"/>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granted block is </a:t>
            </a:r>
            <a:r>
              <a:rPr b="1" i="0" lang="en-US" sz="2400" u="none">
                <a:solidFill>
                  <a:srgbClr val="FF0000"/>
                </a:solidFill>
                <a:latin typeface="Arimo"/>
                <a:ea typeface="Arimo"/>
                <a:cs typeface="Arimo"/>
                <a:sym typeface="Arimo"/>
              </a:rPr>
              <a:t>18.14.12.0/22. </a:t>
            </a:r>
            <a:r>
              <a:rPr b="1" i="0" lang="en-US" sz="2400" u="none">
                <a:solidFill>
                  <a:schemeClr val="dk1"/>
                </a:solidFill>
                <a:latin typeface="Arimo"/>
                <a:ea typeface="Arimo"/>
                <a:cs typeface="Arimo"/>
                <a:sym typeface="Arimo"/>
              </a:rPr>
              <a:t>The first address is 18.14.12.0/22 and the last address is 18.14.15.255/22.</a:t>
            </a:r>
            <a:endParaRPr/>
          </a:p>
        </p:txBody>
      </p:sp>
      <p:grpSp>
        <p:nvGrpSpPr>
          <p:cNvPr id="1336" name="Google Shape;1336;p101"/>
          <p:cNvGrpSpPr/>
          <p:nvPr/>
        </p:nvGrpSpPr>
        <p:grpSpPr>
          <a:xfrm>
            <a:off x="0" y="0"/>
            <a:ext cx="9144000" cy="609600"/>
            <a:chOff x="0" y="2448"/>
            <a:chExt cx="5760" cy="384"/>
          </a:xfrm>
        </p:grpSpPr>
        <p:sp>
          <p:nvSpPr>
            <p:cNvPr id="1337" name="Google Shape;1337;p10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38" name="Google Shape;1338;p101"/>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5.30</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0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45" name="Google Shape;1345;p10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grpSp>
        <p:nvGrpSpPr>
          <p:cNvPr id="1346" name="Google Shape;1346;p102"/>
          <p:cNvGrpSpPr/>
          <p:nvPr/>
        </p:nvGrpSpPr>
        <p:grpSpPr>
          <a:xfrm>
            <a:off x="228600" y="228600"/>
            <a:ext cx="8458200" cy="5791200"/>
            <a:chOff x="144" y="144"/>
            <a:chExt cx="5328" cy="3648"/>
          </a:xfrm>
        </p:grpSpPr>
        <p:grpSp>
          <p:nvGrpSpPr>
            <p:cNvPr id="1347" name="Google Shape;1347;p102"/>
            <p:cNvGrpSpPr/>
            <p:nvPr/>
          </p:nvGrpSpPr>
          <p:grpSpPr>
            <a:xfrm>
              <a:off x="144" y="144"/>
              <a:ext cx="432" cy="3648"/>
              <a:chOff x="48" y="48"/>
              <a:chExt cx="576" cy="3984"/>
            </a:xfrm>
          </p:grpSpPr>
          <p:sp>
            <p:nvSpPr>
              <p:cNvPr id="1348" name="Google Shape;1348;p102"/>
              <p:cNvSpPr txBox="1"/>
              <p:nvPr/>
            </p:nvSpPr>
            <p:spPr>
              <a:xfrm>
                <a:off x="240" y="48"/>
                <a:ext cx="192" cy="3984"/>
              </a:xfrm>
              <a:prstGeom prst="rect">
                <a:avLst/>
              </a:prstGeom>
              <a:solidFill>
                <a:srgbClr val="DDDDDD"/>
              </a:solidFill>
              <a:ln cap="flat" cmpd="sng" w="19050">
                <a:solidFill>
                  <a:srgbClr val="DDDDD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49" name="Google Shape;1349;p102"/>
              <p:cNvSpPr txBox="1"/>
              <p:nvPr/>
            </p:nvSpPr>
            <p:spPr>
              <a:xfrm>
                <a:off x="48" y="48"/>
                <a:ext cx="192" cy="3984"/>
              </a:xfrm>
              <a:prstGeom prst="rect">
                <a:avLst/>
              </a:prstGeom>
              <a:solidFill>
                <a:srgbClr val="DDDDDD"/>
              </a:solidFill>
              <a:ln cap="flat" cmpd="sng" w="19050">
                <a:solidFill>
                  <a:srgbClr val="DDDDD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50" name="Google Shape;1350;p102"/>
              <p:cNvSpPr txBox="1"/>
              <p:nvPr/>
            </p:nvSpPr>
            <p:spPr>
              <a:xfrm>
                <a:off x="432" y="48"/>
                <a:ext cx="192" cy="3984"/>
              </a:xfrm>
              <a:prstGeom prst="rect">
                <a:avLst/>
              </a:prstGeom>
              <a:solidFill>
                <a:srgbClr val="DDDDDD"/>
              </a:solidFill>
              <a:ln cap="flat" cmpd="sng" w="19050">
                <a:solidFill>
                  <a:srgbClr val="DDDDD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nvGrpSpPr>
            <p:cNvPr id="1351" name="Google Shape;1351;p102"/>
            <p:cNvGrpSpPr/>
            <p:nvPr/>
          </p:nvGrpSpPr>
          <p:grpSpPr>
            <a:xfrm>
              <a:off x="144" y="144"/>
              <a:ext cx="5328" cy="336"/>
              <a:chOff x="0" y="144"/>
              <a:chExt cx="5760" cy="432"/>
            </a:xfrm>
          </p:grpSpPr>
          <p:sp>
            <p:nvSpPr>
              <p:cNvPr id="1352" name="Google Shape;1352;p102"/>
              <p:cNvSpPr txBox="1"/>
              <p:nvPr/>
            </p:nvSpPr>
            <p:spPr>
              <a:xfrm>
                <a:off x="0" y="144"/>
                <a:ext cx="5760" cy="144"/>
              </a:xfrm>
              <a:prstGeom prst="rect">
                <a:avLst/>
              </a:prstGeom>
              <a:solidFill>
                <a:srgbClr val="DDDDDD"/>
              </a:solidFill>
              <a:ln cap="flat" cmpd="sng" w="19050">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53" name="Google Shape;1353;p102"/>
              <p:cNvSpPr txBox="1"/>
              <p:nvPr/>
            </p:nvSpPr>
            <p:spPr>
              <a:xfrm>
                <a:off x="0" y="288"/>
                <a:ext cx="5760" cy="144"/>
              </a:xfrm>
              <a:prstGeom prst="rect">
                <a:avLst/>
              </a:prstGeom>
              <a:solidFill>
                <a:srgbClr val="DDDDDD"/>
              </a:solidFill>
              <a:ln cap="flat" cmpd="sng" w="19050">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54" name="Google Shape;1354;p102"/>
              <p:cNvSpPr txBox="1"/>
              <p:nvPr/>
            </p:nvSpPr>
            <p:spPr>
              <a:xfrm>
                <a:off x="0" y="432"/>
                <a:ext cx="5760" cy="144"/>
              </a:xfrm>
              <a:prstGeom prst="rect">
                <a:avLst/>
              </a:prstGeom>
              <a:solidFill>
                <a:srgbClr val="DDDDDD"/>
              </a:solidFill>
              <a:ln cap="flat" cmpd="sng" w="19050">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nvGrpSpPr>
            <p:cNvPr id="1355" name="Google Shape;1355;p102"/>
            <p:cNvGrpSpPr/>
            <p:nvPr/>
          </p:nvGrpSpPr>
          <p:grpSpPr>
            <a:xfrm>
              <a:off x="144" y="144"/>
              <a:ext cx="432" cy="336"/>
              <a:chOff x="144" y="144"/>
              <a:chExt cx="432" cy="336"/>
            </a:xfrm>
          </p:grpSpPr>
          <p:grpSp>
            <p:nvGrpSpPr>
              <p:cNvPr id="1356" name="Google Shape;1356;p102"/>
              <p:cNvGrpSpPr/>
              <p:nvPr/>
            </p:nvGrpSpPr>
            <p:grpSpPr>
              <a:xfrm>
                <a:off x="144" y="256"/>
                <a:ext cx="432" cy="112"/>
                <a:chOff x="288" y="256"/>
                <a:chExt cx="432" cy="112"/>
              </a:xfrm>
            </p:grpSpPr>
            <p:sp>
              <p:nvSpPr>
                <p:cNvPr id="1357" name="Google Shape;1357;p102"/>
                <p:cNvSpPr txBox="1"/>
                <p:nvPr/>
              </p:nvSpPr>
              <p:spPr>
                <a:xfrm>
                  <a:off x="288"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58" name="Google Shape;1358;p102"/>
                <p:cNvSpPr txBox="1"/>
                <p:nvPr/>
              </p:nvSpPr>
              <p:spPr>
                <a:xfrm>
                  <a:off x="576"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59" name="Google Shape;1359;p102"/>
                <p:cNvSpPr txBox="1"/>
                <p:nvPr/>
              </p:nvSpPr>
              <p:spPr>
                <a:xfrm>
                  <a:off x="432"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nvGrpSpPr>
              <p:cNvPr id="1360" name="Google Shape;1360;p102"/>
              <p:cNvGrpSpPr/>
              <p:nvPr/>
            </p:nvGrpSpPr>
            <p:grpSpPr>
              <a:xfrm>
                <a:off x="144" y="144"/>
                <a:ext cx="432" cy="336"/>
                <a:chOff x="144" y="144"/>
                <a:chExt cx="432" cy="336"/>
              </a:xfrm>
            </p:grpSpPr>
            <p:grpSp>
              <p:nvGrpSpPr>
                <p:cNvPr id="1361" name="Google Shape;1361;p102"/>
                <p:cNvGrpSpPr/>
                <p:nvPr/>
              </p:nvGrpSpPr>
              <p:grpSpPr>
                <a:xfrm>
                  <a:off x="144" y="144"/>
                  <a:ext cx="432" cy="112"/>
                  <a:chOff x="288" y="256"/>
                  <a:chExt cx="432" cy="112"/>
                </a:xfrm>
              </p:grpSpPr>
              <p:sp>
                <p:nvSpPr>
                  <p:cNvPr id="1362" name="Google Shape;1362;p102"/>
                  <p:cNvSpPr txBox="1"/>
                  <p:nvPr/>
                </p:nvSpPr>
                <p:spPr>
                  <a:xfrm>
                    <a:off x="288"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63" name="Google Shape;1363;p102"/>
                  <p:cNvSpPr txBox="1"/>
                  <p:nvPr/>
                </p:nvSpPr>
                <p:spPr>
                  <a:xfrm>
                    <a:off x="576"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64" name="Google Shape;1364;p102"/>
                  <p:cNvSpPr txBox="1"/>
                  <p:nvPr/>
                </p:nvSpPr>
                <p:spPr>
                  <a:xfrm>
                    <a:off x="432"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nvGrpSpPr>
                <p:cNvPr id="1365" name="Google Shape;1365;p102"/>
                <p:cNvGrpSpPr/>
                <p:nvPr/>
              </p:nvGrpSpPr>
              <p:grpSpPr>
                <a:xfrm>
                  <a:off x="144" y="368"/>
                  <a:ext cx="432" cy="112"/>
                  <a:chOff x="288" y="256"/>
                  <a:chExt cx="432" cy="112"/>
                </a:xfrm>
              </p:grpSpPr>
              <p:sp>
                <p:nvSpPr>
                  <p:cNvPr id="1366" name="Google Shape;1366;p102"/>
                  <p:cNvSpPr txBox="1"/>
                  <p:nvPr/>
                </p:nvSpPr>
                <p:spPr>
                  <a:xfrm>
                    <a:off x="288"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67" name="Google Shape;1367;p102"/>
                  <p:cNvSpPr txBox="1"/>
                  <p:nvPr/>
                </p:nvSpPr>
                <p:spPr>
                  <a:xfrm>
                    <a:off x="576"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68" name="Google Shape;1368;p102"/>
                  <p:cNvSpPr txBox="1"/>
                  <p:nvPr/>
                </p:nvSpPr>
                <p:spPr>
                  <a:xfrm>
                    <a:off x="432" y="256"/>
                    <a:ext cx="144" cy="112"/>
                  </a:xfrm>
                  <a:prstGeom prst="rect">
                    <a:avLst/>
                  </a:prstGeom>
                  <a:gradFill>
                    <a:gsLst>
                      <a:gs pos="0">
                        <a:srgbClr val="760000"/>
                      </a:gs>
                      <a:gs pos="100000">
                        <a:schemeClr val="hlink"/>
                      </a:gs>
                    </a:gsLst>
                    <a:lin ang="18900000" scaled="0"/>
                  </a:gra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grpSp>
          </p:grpSp>
        </p:grpSp>
      </p:grpSp>
      <p:pic>
        <p:nvPicPr>
          <p:cNvPr id="1369" name="Google Shape;1369;p102"/>
          <p:cNvPicPr preferRelativeResize="0"/>
          <p:nvPr/>
        </p:nvPicPr>
        <p:blipFill rotWithShape="1">
          <a:blip r:embed="rId3">
            <a:alphaModFix/>
          </a:blip>
          <a:srcRect b="0" l="0" r="0" t="0"/>
          <a:stretch/>
        </p:blipFill>
        <p:spPr>
          <a:xfrm>
            <a:off x="1146175" y="2190750"/>
            <a:ext cx="7769225" cy="197961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76" name="Google Shape;1376;p10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377" name="Google Shape;1377;p103"/>
          <p:cNvSpPr txBox="1"/>
          <p:nvPr/>
        </p:nvSpPr>
        <p:spPr>
          <a:xfrm>
            <a:off x="76200" y="777875"/>
            <a:ext cx="8839200" cy="15525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Assume an organization has given a class A block as 73.0.0.0 in the past. If the block is not revoked by the authority, the classless architecture assumes that the organization has a block 73.0.0.0/8 in classless addressing.</a:t>
            </a:r>
            <a:endParaRPr/>
          </a:p>
        </p:txBody>
      </p:sp>
      <p:grpSp>
        <p:nvGrpSpPr>
          <p:cNvPr id="1378" name="Google Shape;1378;p103"/>
          <p:cNvGrpSpPr/>
          <p:nvPr/>
        </p:nvGrpSpPr>
        <p:grpSpPr>
          <a:xfrm>
            <a:off x="0" y="0"/>
            <a:ext cx="9144000" cy="609600"/>
            <a:chOff x="0" y="2448"/>
            <a:chExt cx="5760" cy="384"/>
          </a:xfrm>
        </p:grpSpPr>
        <p:sp>
          <p:nvSpPr>
            <p:cNvPr id="1379" name="Google Shape;1379;p103"/>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80" name="Google Shape;1380;p103"/>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5.31</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0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387" name="Google Shape;1387;p10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388" name="Google Shape;1388;p10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89" name="Google Shape;1389;p10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90" name="Google Shape;1390;p10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91" name="Google Shape;1391;p10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92" name="Google Shape;1392;p10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93" name="Google Shape;1393;p10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394" name="Google Shape;1394;p10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cxnSp>
        <p:nvCxnSpPr>
          <p:cNvPr id="1395" name="Google Shape;1395;p104"/>
          <p:cNvCxnSpPr/>
          <p:nvPr/>
        </p:nvCxnSpPr>
        <p:spPr>
          <a:xfrm>
            <a:off x="609600" y="2700337"/>
            <a:ext cx="8153400" cy="0"/>
          </a:xfrm>
          <a:prstGeom prst="straightConnector1">
            <a:avLst/>
          </a:prstGeom>
          <a:noFill/>
          <a:ln cap="flat" cmpd="sng" w="76200">
            <a:solidFill>
              <a:schemeClr val="folHlink"/>
            </a:solidFill>
            <a:prstDash val="solid"/>
            <a:miter lim="800000"/>
            <a:headEnd len="med" w="med" type="none"/>
            <a:tailEnd len="med" w="med" type="none"/>
          </a:ln>
        </p:spPr>
      </p:cxnSp>
      <p:cxnSp>
        <p:nvCxnSpPr>
          <p:cNvPr id="1396" name="Google Shape;1396;p104"/>
          <p:cNvCxnSpPr/>
          <p:nvPr/>
        </p:nvCxnSpPr>
        <p:spPr>
          <a:xfrm>
            <a:off x="609600" y="4953000"/>
            <a:ext cx="8153400" cy="0"/>
          </a:xfrm>
          <a:prstGeom prst="straightConnector1">
            <a:avLst/>
          </a:prstGeom>
          <a:noFill/>
          <a:ln cap="flat" cmpd="sng" w="76200">
            <a:solidFill>
              <a:schemeClr val="folHlink"/>
            </a:solidFill>
            <a:prstDash val="solid"/>
            <a:miter lim="800000"/>
            <a:headEnd len="med" w="med" type="none"/>
            <a:tailEnd len="med" w="med" type="none"/>
          </a:ln>
        </p:spPr>
      </p:cxnSp>
      <p:sp>
        <p:nvSpPr>
          <p:cNvPr id="1397" name="Google Shape;1397;p104"/>
          <p:cNvSpPr txBox="1"/>
          <p:nvPr/>
        </p:nvSpPr>
        <p:spPr>
          <a:xfrm>
            <a:off x="647700" y="2792412"/>
            <a:ext cx="8077200" cy="2041525"/>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The restrictions applied in allocating addresses for a subnetwork are</a:t>
            </a:r>
            <a:endParaRPr/>
          </a:p>
          <a:p>
            <a:pPr indent="0" lvl="0" marL="0" marR="0" rtl="0" algn="ctr">
              <a:lnSpc>
                <a:spcPct val="100000"/>
              </a:lnSpc>
              <a:spcBef>
                <a:spcPts val="0"/>
              </a:spcBef>
              <a:spcAft>
                <a:spcPts val="0"/>
              </a:spcAft>
              <a:buClr>
                <a:schemeClr val="lt1"/>
              </a:buClr>
              <a:buSzPts val="3200"/>
              <a:buFont typeface="Arial"/>
              <a:buNone/>
            </a:pPr>
            <a:r>
              <a:rPr b="1" i="1" lang="en-US" sz="3200" u="none">
                <a:solidFill>
                  <a:schemeClr val="lt1"/>
                </a:solidFill>
                <a:latin typeface="Arial"/>
                <a:ea typeface="Arial"/>
                <a:cs typeface="Arial"/>
                <a:sym typeface="Arial"/>
              </a:rPr>
              <a:t>parallel to the ones used to allocate addresses for a network.</a:t>
            </a:r>
            <a:endParaRPr/>
          </a:p>
        </p:txBody>
      </p:sp>
      <p:grpSp>
        <p:nvGrpSpPr>
          <p:cNvPr id="1398" name="Google Shape;1398;p104"/>
          <p:cNvGrpSpPr/>
          <p:nvPr/>
        </p:nvGrpSpPr>
        <p:grpSpPr>
          <a:xfrm>
            <a:off x="609600" y="2057400"/>
            <a:ext cx="1143000" cy="566737"/>
            <a:chOff x="1200" y="1248"/>
            <a:chExt cx="720" cy="357"/>
          </a:xfrm>
        </p:grpSpPr>
        <p:pic>
          <p:nvPicPr>
            <p:cNvPr id="1399" name="Google Shape;1399;p10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400" name="Google Shape;1400;p10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800"/>
                <a:buFont typeface="Times New Roman"/>
                <a:buNone/>
              </a:pPr>
              <a:r>
                <a:rPr b="1" i="1" lang="en-US" sz="2800" u="none">
                  <a:solidFill>
                    <a:schemeClr val="hlink"/>
                  </a:solidFill>
                  <a:latin typeface="Times New Roman"/>
                  <a:ea typeface="Times New Roman"/>
                  <a:cs typeface="Times New Roman"/>
                  <a:sym typeface="Times New Roman"/>
                </a:rPr>
                <a:t>Note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500"/>
                                        <p:tgtEl>
                                          <p:spTgt spid="13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500"/>
                                        <p:tgtEl>
                                          <p:spTgt spid="1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227" name="Google Shape;227;p2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228" name="Google Shape;228;p24"/>
          <p:cNvSpPr txBox="1"/>
          <p:nvPr/>
        </p:nvSpPr>
        <p:spPr>
          <a:xfrm>
            <a:off x="76200" y="696912"/>
            <a:ext cx="8839200" cy="52625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Change the following IPv4 addresses from binary notation to dotted-decimal notation.</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10000001  00001011  00001011  11101111</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11000001  10000011  00011011  11111111</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11100111  11011011  10001011  01101111</a:t>
            </a:r>
            <a:endParaRPr/>
          </a:p>
          <a:p>
            <a:pPr indent="0" lvl="0" marL="0" marR="0" rtl="0" algn="just">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d.</a:t>
            </a:r>
            <a:r>
              <a:rPr b="1" i="0" lang="en-US" sz="2400" u="none">
                <a:solidFill>
                  <a:schemeClr val="dk1"/>
                </a:solidFill>
                <a:latin typeface="Arimo"/>
                <a:ea typeface="Arimo"/>
                <a:cs typeface="Arimo"/>
                <a:sym typeface="Arimo"/>
              </a:rPr>
              <a:t> 11111001  10011011  11111011  00001111</a:t>
            </a:r>
            <a:endParaRPr/>
          </a:p>
          <a:p>
            <a:pPr indent="0" lvl="0" marL="0" marR="0" rtl="0" algn="just">
              <a:lnSpc>
                <a:spcPct val="100000"/>
              </a:lnSpc>
              <a:spcBef>
                <a:spcPts val="0"/>
              </a:spcBef>
              <a:spcAft>
                <a:spcPts val="0"/>
              </a:spcAft>
              <a:buClr>
                <a:schemeClr val="hlink"/>
              </a:buClr>
              <a:buSzPts val="2400"/>
              <a:buFont typeface="Arimo"/>
              <a:buNone/>
            </a:pPr>
            <a:br>
              <a:rPr b="1" i="1" lang="en-US" sz="2400" u="none">
                <a:solidFill>
                  <a:schemeClr val="hlink"/>
                </a:solidFill>
                <a:latin typeface="Arimo"/>
                <a:ea typeface="Arimo"/>
                <a:cs typeface="Arimo"/>
                <a:sym typeface="Arimo"/>
              </a:rPr>
            </a:br>
            <a:r>
              <a:rPr b="1" i="1" lang="en-US" sz="2400" u="none">
                <a:solidFill>
                  <a:schemeClr val="hlink"/>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We replace each group of 8 bits with its equivalent decimal number (see Appendix B) and add dots for separation:</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a. 129.11.11.239</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b. 193.131.27.255</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c. 231.219.139.111</a:t>
            </a:r>
            <a:endParaRPr/>
          </a:p>
          <a:p>
            <a:pPr indent="0" lvl="0" marL="0" marR="0" rtl="0" algn="just">
              <a:lnSpc>
                <a:spcPct val="100000"/>
              </a:lnSpc>
              <a:spcBef>
                <a:spcPts val="0"/>
              </a:spcBef>
              <a:spcAft>
                <a:spcPts val="0"/>
              </a:spcAft>
              <a:buClr>
                <a:schemeClr val="lt1"/>
              </a:buClr>
              <a:buSzPts val="2400"/>
              <a:buFont typeface="Arimo"/>
              <a:buNone/>
            </a:pPr>
            <a:r>
              <a:rPr b="1" i="0" lang="en-US" sz="2400" u="none">
                <a:solidFill>
                  <a:schemeClr val="lt1"/>
                </a:solidFill>
                <a:latin typeface="Arimo"/>
                <a:ea typeface="Arimo"/>
                <a:cs typeface="Arimo"/>
                <a:sym typeface="Arimo"/>
              </a:rPr>
              <a:t>d. 249.155.251.15</a:t>
            </a:r>
            <a:endParaRPr/>
          </a:p>
        </p:txBody>
      </p:sp>
      <p:grpSp>
        <p:nvGrpSpPr>
          <p:cNvPr id="229" name="Google Shape;229;p24"/>
          <p:cNvGrpSpPr/>
          <p:nvPr/>
        </p:nvGrpSpPr>
        <p:grpSpPr>
          <a:xfrm>
            <a:off x="0" y="0"/>
            <a:ext cx="9144000" cy="609600"/>
            <a:chOff x="0" y="2448"/>
            <a:chExt cx="5760" cy="384"/>
          </a:xfrm>
        </p:grpSpPr>
        <p:sp>
          <p:nvSpPr>
            <p:cNvPr id="230" name="Google Shape;230;p24"/>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231" name="Google Shape;231;p24"/>
            <p:cNvSpPr txBox="1"/>
            <p:nvPr/>
          </p:nvSpPr>
          <p:spPr>
            <a:xfrm>
              <a:off x="0" y="2448"/>
              <a:ext cx="1467"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5.1</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05"/>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07" name="Google Shape;1407;p105"/>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08" name="Google Shape;1408;p105"/>
          <p:cNvSpPr txBox="1"/>
          <p:nvPr/>
        </p:nvSpPr>
        <p:spPr>
          <a:xfrm>
            <a:off x="76200" y="777875"/>
            <a:ext cx="8839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FF"/>
              </a:buClr>
              <a:buSzPts val="2400"/>
              <a:buFont typeface="Arimo"/>
              <a:buNone/>
            </a:pPr>
            <a:r>
              <a:rPr b="1" i="0" lang="en-US" sz="2400" u="none">
                <a:solidFill>
                  <a:srgbClr val="0000FF"/>
                </a:solidFill>
                <a:latin typeface="Arimo"/>
                <a:ea typeface="Arimo"/>
                <a:cs typeface="Arimo"/>
                <a:sym typeface="Arimo"/>
              </a:rPr>
              <a:t>An organization is granted the block 130.34.12.64/26. The organization needs four subnetworks, each with an equal number of hosts. Design the subnetworks and find the information about each network.</a:t>
            </a:r>
            <a:endParaRPr/>
          </a:p>
          <a:p>
            <a:pPr indent="0" lvl="0" marL="0" marR="0" rtl="0" algn="just">
              <a:lnSpc>
                <a:spcPct val="100000"/>
              </a:lnSpc>
              <a:spcBef>
                <a:spcPts val="0"/>
              </a:spcBef>
              <a:spcAft>
                <a:spcPts val="0"/>
              </a:spcAft>
              <a:buClr>
                <a:schemeClr val="dk1"/>
              </a:buClr>
              <a:buSzPts val="2400"/>
              <a:buFont typeface="Arimo"/>
              <a:buNone/>
            </a:pPr>
            <a:r>
              <a:rPr b="1" i="1" lang="en-US" sz="2400" u="none">
                <a:solidFill>
                  <a:schemeClr val="dk1"/>
                </a:solidFill>
                <a:latin typeface="Arimo"/>
                <a:ea typeface="Arimo"/>
                <a:cs typeface="Arimo"/>
                <a:sym typeface="Arimo"/>
              </a:rPr>
              <a:t>Solution</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 number of addresses for the whole network can be found as N = 2</a:t>
            </a:r>
            <a:r>
              <a:rPr b="1" baseline="30000" i="0" lang="en-US" sz="2400" u="none">
                <a:solidFill>
                  <a:schemeClr val="dk1"/>
                </a:solidFill>
                <a:latin typeface="Arimo"/>
                <a:ea typeface="Arimo"/>
                <a:cs typeface="Arimo"/>
                <a:sym typeface="Arimo"/>
              </a:rPr>
              <a:t>32 − 26</a:t>
            </a:r>
            <a:r>
              <a:rPr b="1" i="0" lang="en-US" sz="2400" u="none">
                <a:solidFill>
                  <a:schemeClr val="dk1"/>
                </a:solidFill>
                <a:latin typeface="Arimo"/>
                <a:ea typeface="Arimo"/>
                <a:cs typeface="Arimo"/>
                <a:sym typeface="Arimo"/>
              </a:rPr>
              <a:t> = 64. The first address in the network is 130.34.12.64/26 and the last address is 130.34.12.127/26. We now design the subnetworks:</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1. We grant 16 addresses for each subnetwork to meet the 	first requirement (64/16 is a power of 2).</a:t>
            </a:r>
            <a:endParaRPr/>
          </a:p>
          <a:p>
            <a:pPr indent="0" lvl="0" marL="0" marR="0" rtl="0" algn="just">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2. The subnetwork mask for each subnetwork is:</a:t>
            </a:r>
            <a:endParaRPr/>
          </a:p>
        </p:txBody>
      </p:sp>
      <p:grpSp>
        <p:nvGrpSpPr>
          <p:cNvPr id="1409" name="Google Shape;1409;p105"/>
          <p:cNvGrpSpPr/>
          <p:nvPr/>
        </p:nvGrpSpPr>
        <p:grpSpPr>
          <a:xfrm>
            <a:off x="0" y="0"/>
            <a:ext cx="9144000" cy="609600"/>
            <a:chOff x="0" y="2448"/>
            <a:chExt cx="5760" cy="384"/>
          </a:xfrm>
        </p:grpSpPr>
        <p:sp>
          <p:nvSpPr>
            <p:cNvPr id="1410" name="Google Shape;1410;p105"/>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11" name="Google Shape;1411;p105"/>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5.32</a:t>
              </a:r>
              <a:endParaRPr/>
            </a:p>
          </p:txBody>
        </p:sp>
      </p:grpSp>
      <p:pic>
        <p:nvPicPr>
          <p:cNvPr id="1412" name="Google Shape;1412;p105"/>
          <p:cNvPicPr preferRelativeResize="0"/>
          <p:nvPr/>
        </p:nvPicPr>
        <p:blipFill rotWithShape="1">
          <a:blip r:embed="rId3">
            <a:alphaModFix/>
          </a:blip>
          <a:srcRect b="0" l="0" r="0" t="0"/>
          <a:stretch/>
        </p:blipFill>
        <p:spPr>
          <a:xfrm>
            <a:off x="1571625" y="5473700"/>
            <a:ext cx="5667375" cy="622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6"/>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19" name="Google Shape;1419;p106"/>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20" name="Google Shape;1420;p106"/>
          <p:cNvSpPr txBox="1"/>
          <p:nvPr/>
        </p:nvSpPr>
        <p:spPr>
          <a:xfrm>
            <a:off x="76200" y="777875"/>
            <a:ext cx="8839200"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3.</a:t>
            </a:r>
            <a:r>
              <a:rPr b="1" i="0" lang="en-US" sz="2400" u="none">
                <a:solidFill>
                  <a:schemeClr val="dk1"/>
                </a:solidFill>
                <a:latin typeface="Arimo"/>
                <a:ea typeface="Arimo"/>
                <a:cs typeface="Arimo"/>
                <a:sym typeface="Arimo"/>
              </a:rPr>
              <a:t> We grant 16 addresses to each subnet starting from the 	first available address. Figure 5.30 shows the subblock 	for each subnet. Note that the starting address in each 	subnetwork is divisible by the number of addresses in 	that subnetwork.</a:t>
            </a:r>
            <a:endParaRPr/>
          </a:p>
        </p:txBody>
      </p:sp>
      <p:grpSp>
        <p:nvGrpSpPr>
          <p:cNvPr id="1421" name="Google Shape;1421;p106"/>
          <p:cNvGrpSpPr/>
          <p:nvPr/>
        </p:nvGrpSpPr>
        <p:grpSpPr>
          <a:xfrm>
            <a:off x="0" y="0"/>
            <a:ext cx="9144000" cy="609600"/>
            <a:chOff x="0" y="2448"/>
            <a:chExt cx="5760" cy="384"/>
          </a:xfrm>
        </p:grpSpPr>
        <p:sp>
          <p:nvSpPr>
            <p:cNvPr id="1422" name="Google Shape;1422;p106"/>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23" name="Google Shape;1423;p106"/>
            <p:cNvSpPr txBox="1"/>
            <p:nvPr/>
          </p:nvSpPr>
          <p:spPr>
            <a:xfrm>
              <a:off x="0" y="2448"/>
              <a:ext cx="2832"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5.32  </a:t>
              </a:r>
              <a:r>
                <a:rPr b="1" i="1" lang="en-US" sz="3200" u="none">
                  <a:solidFill>
                    <a:schemeClr val="lt1"/>
                  </a:solidFill>
                  <a:latin typeface="Times New Roman"/>
                  <a:ea typeface="Times New Roman"/>
                  <a:cs typeface="Times New Roman"/>
                  <a:sym typeface="Times New Roman"/>
                </a:rPr>
                <a:t>Continued</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07"/>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30" name="Google Shape;1430;p107"/>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31" name="Google Shape;1431;p107"/>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5.30</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5.32</a:t>
            </a:r>
            <a:endParaRPr/>
          </a:p>
        </p:txBody>
      </p:sp>
      <p:sp>
        <p:nvSpPr>
          <p:cNvPr id="1432" name="Google Shape;1432;p10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3" name="Google Shape;1433;p10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4" name="Google Shape;1434;p10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5" name="Google Shape;1435;p10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6" name="Google Shape;1436;p10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7" name="Google Shape;1437;p10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38" name="Google Shape;1438;p10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439" name="Google Shape;1439;p107"/>
          <p:cNvPicPr preferRelativeResize="0"/>
          <p:nvPr/>
        </p:nvPicPr>
        <p:blipFill rotWithShape="1">
          <a:blip r:embed="rId3">
            <a:alphaModFix/>
          </a:blip>
          <a:srcRect b="0" l="0" r="0" t="0"/>
          <a:stretch/>
        </p:blipFill>
        <p:spPr>
          <a:xfrm>
            <a:off x="238125" y="1222375"/>
            <a:ext cx="8372475" cy="1554162"/>
          </a:xfrm>
          <a:prstGeom prst="rect">
            <a:avLst/>
          </a:prstGeom>
          <a:noFill/>
          <a:ln>
            <a:noFill/>
          </a:ln>
        </p:spPr>
      </p:pic>
      <p:pic>
        <p:nvPicPr>
          <p:cNvPr id="1440" name="Google Shape;1440;p107"/>
          <p:cNvPicPr preferRelativeResize="0"/>
          <p:nvPr/>
        </p:nvPicPr>
        <p:blipFill rotWithShape="1">
          <a:blip r:embed="rId4">
            <a:alphaModFix/>
          </a:blip>
          <a:srcRect b="0" l="0" r="0" t="0"/>
          <a:stretch/>
        </p:blipFill>
        <p:spPr>
          <a:xfrm>
            <a:off x="274637" y="3533775"/>
            <a:ext cx="8335962" cy="1876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08"/>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47" name="Google Shape;1447;p108"/>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48" name="Google Shape;1448;p108"/>
          <p:cNvSpPr txBox="1"/>
          <p:nvPr/>
        </p:nvSpPr>
        <p:spPr>
          <a:xfrm>
            <a:off x="76200" y="777875"/>
            <a:ext cx="8839200" cy="52625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Arimo"/>
              <a:buNone/>
            </a:pPr>
            <a:r>
              <a:rPr b="1" i="0" lang="en-US" sz="2400" u="none">
                <a:solidFill>
                  <a:srgbClr val="0000FF"/>
                </a:solidFill>
                <a:latin typeface="Arimo"/>
                <a:ea typeface="Arimo"/>
                <a:cs typeface="Arimo"/>
                <a:sym typeface="Arimo"/>
              </a:rPr>
              <a:t>An organization is granted a block of addresses with the beginning address 14.24.74.0/24. The organization needs to have 3 subblocks of addresses to use in its three subnets as shown below:</a:t>
            </a:r>
            <a:endParaRPr/>
          </a:p>
          <a:p>
            <a:pPr indent="0" lvl="0" marL="0" marR="0" rtl="0" algn="l">
              <a:lnSpc>
                <a:spcPct val="100000"/>
              </a:lnSpc>
              <a:spcBef>
                <a:spcPts val="0"/>
              </a:spcBef>
              <a:spcAft>
                <a:spcPts val="0"/>
              </a:spcAft>
              <a:buClr>
                <a:srgbClr val="0000FF"/>
              </a:buClr>
              <a:buSzPts val="2400"/>
              <a:buFont typeface="Arimo"/>
              <a:buNone/>
            </a:pPr>
            <a:r>
              <a:rPr b="1" i="0" lang="en-US" sz="2400" u="none">
                <a:solidFill>
                  <a:srgbClr val="0000FF"/>
                </a:solidFill>
                <a:latin typeface="Arimo"/>
                <a:ea typeface="Arimo"/>
                <a:cs typeface="Arimo"/>
                <a:sym typeface="Arimo"/>
              </a:rPr>
              <a:t>❑ One subblock of 120 addresses.</a:t>
            </a:r>
            <a:endParaRPr/>
          </a:p>
          <a:p>
            <a:pPr indent="0" lvl="0" marL="0" marR="0" rtl="0" algn="l">
              <a:lnSpc>
                <a:spcPct val="100000"/>
              </a:lnSpc>
              <a:spcBef>
                <a:spcPts val="0"/>
              </a:spcBef>
              <a:spcAft>
                <a:spcPts val="0"/>
              </a:spcAft>
              <a:buClr>
                <a:srgbClr val="0000FF"/>
              </a:buClr>
              <a:buSzPts val="2400"/>
              <a:buFont typeface="Arimo"/>
              <a:buNone/>
            </a:pPr>
            <a:r>
              <a:rPr b="1" i="0" lang="en-US" sz="2400" u="none">
                <a:solidFill>
                  <a:srgbClr val="0000FF"/>
                </a:solidFill>
                <a:latin typeface="Arimo"/>
                <a:ea typeface="Arimo"/>
                <a:cs typeface="Arimo"/>
                <a:sym typeface="Arimo"/>
              </a:rPr>
              <a:t>❑ One subblock of 60 addresses.</a:t>
            </a:r>
            <a:endParaRPr/>
          </a:p>
          <a:p>
            <a:pPr indent="0" lvl="0" marL="0" marR="0" rtl="0" algn="l">
              <a:lnSpc>
                <a:spcPct val="100000"/>
              </a:lnSpc>
              <a:spcBef>
                <a:spcPts val="0"/>
              </a:spcBef>
              <a:spcAft>
                <a:spcPts val="0"/>
              </a:spcAft>
              <a:buClr>
                <a:srgbClr val="0000FF"/>
              </a:buClr>
              <a:buSzPts val="2400"/>
              <a:buFont typeface="Arimo"/>
              <a:buNone/>
            </a:pPr>
            <a:r>
              <a:rPr b="1" i="0" lang="en-US" sz="2400" u="none">
                <a:solidFill>
                  <a:srgbClr val="0000FF"/>
                </a:solidFill>
                <a:latin typeface="Arimo"/>
                <a:ea typeface="Arimo"/>
                <a:cs typeface="Arimo"/>
                <a:sym typeface="Arimo"/>
              </a:rPr>
              <a:t>❑ One subblock of 10 addresses.</a:t>
            </a:r>
            <a:endParaRPr/>
          </a:p>
          <a:p>
            <a:pPr indent="0" lvl="0" marL="0" marR="0" rtl="0" algn="l">
              <a:lnSpc>
                <a:spcPct val="100000"/>
              </a:lnSpc>
              <a:spcBef>
                <a:spcPts val="0"/>
              </a:spcBef>
              <a:spcAft>
                <a:spcPts val="0"/>
              </a:spcAft>
              <a:buClr>
                <a:schemeClr val="hlink"/>
              </a:buClr>
              <a:buSzPts val="2400"/>
              <a:buFont typeface="Arimo"/>
              <a:buNone/>
            </a:pPr>
            <a:r>
              <a:rPr b="1" i="1" lang="en-US" sz="2400" u="none">
                <a:solidFill>
                  <a:schemeClr val="hlink"/>
                </a:solidFill>
                <a:latin typeface="Arimo"/>
                <a:ea typeface="Arimo"/>
                <a:cs typeface="Arimo"/>
                <a:sym typeface="Arimo"/>
              </a:rPr>
              <a:t>Solution</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There are 2</a:t>
            </a:r>
            <a:r>
              <a:rPr b="1" baseline="30000" i="0" lang="en-US" sz="2400" u="none">
                <a:solidFill>
                  <a:schemeClr val="dk1"/>
                </a:solidFill>
                <a:latin typeface="Arimo"/>
                <a:ea typeface="Arimo"/>
                <a:cs typeface="Arimo"/>
                <a:sym typeface="Arimo"/>
              </a:rPr>
              <a:t>32 − 24</a:t>
            </a:r>
            <a:r>
              <a:rPr b="1" i="0" lang="en-US" sz="2400" u="none">
                <a:solidFill>
                  <a:schemeClr val="dk1"/>
                </a:solidFill>
                <a:latin typeface="Arimo"/>
                <a:ea typeface="Arimo"/>
                <a:cs typeface="Arimo"/>
                <a:sym typeface="Arimo"/>
              </a:rPr>
              <a:t> = 256 addresses in this block. The first address is 14.24.74.0/24; the last address is 14.24.74.255/24.</a:t>
            </a:r>
            <a:endParaRPr/>
          </a:p>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a.</a:t>
            </a:r>
            <a:r>
              <a:rPr b="1" i="0" lang="en-US" sz="2400" u="none">
                <a:solidFill>
                  <a:schemeClr val="dk1"/>
                </a:solidFill>
                <a:latin typeface="Arimo"/>
                <a:ea typeface="Arimo"/>
                <a:cs typeface="Arimo"/>
                <a:sym typeface="Arimo"/>
              </a:rPr>
              <a:t> The number of addresses in the first subblock is not a 	power of 2. We allocate 128 addresses. The subnet</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mask is 25. The first address is 14.24.74.0/25; the last</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address is 14.24.74.127/25.</a:t>
            </a:r>
            <a:endParaRPr/>
          </a:p>
        </p:txBody>
      </p:sp>
      <p:grpSp>
        <p:nvGrpSpPr>
          <p:cNvPr id="1449" name="Google Shape;1449;p108"/>
          <p:cNvGrpSpPr/>
          <p:nvPr/>
        </p:nvGrpSpPr>
        <p:grpSpPr>
          <a:xfrm>
            <a:off x="0" y="0"/>
            <a:ext cx="9144000" cy="609600"/>
            <a:chOff x="0" y="2448"/>
            <a:chExt cx="5760" cy="384"/>
          </a:xfrm>
        </p:grpSpPr>
        <p:sp>
          <p:nvSpPr>
            <p:cNvPr id="1450" name="Google Shape;1450;p108"/>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51" name="Google Shape;1451;p108"/>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5.33</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09"/>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58" name="Google Shape;1458;p109"/>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59" name="Google Shape;1459;p109"/>
          <p:cNvSpPr txBox="1"/>
          <p:nvPr/>
        </p:nvSpPr>
        <p:spPr>
          <a:xfrm>
            <a:off x="76200" y="777875"/>
            <a:ext cx="8839200" cy="5203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b.</a:t>
            </a:r>
            <a:r>
              <a:rPr b="1" i="0" lang="en-US" sz="2400" u="none">
                <a:solidFill>
                  <a:schemeClr val="dk1"/>
                </a:solidFill>
                <a:latin typeface="Arimo"/>
                <a:ea typeface="Arimo"/>
                <a:cs typeface="Arimo"/>
                <a:sym typeface="Arimo"/>
              </a:rPr>
              <a:t> The number of addresses in the second subblock is not 	a power of 2 either. We allocate 64 addresses. The 	subnet mask is 26. The first address in this block is 	14.24.74.128/26; the last address is 14.24.74.191/26.</a:t>
            </a:r>
            <a:endParaRPr/>
          </a:p>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c.</a:t>
            </a:r>
            <a:r>
              <a:rPr b="1" i="0" lang="en-US" sz="2400" u="none">
                <a:solidFill>
                  <a:schemeClr val="dk1"/>
                </a:solidFill>
                <a:latin typeface="Arimo"/>
                <a:ea typeface="Arimo"/>
                <a:cs typeface="Arimo"/>
                <a:sym typeface="Arimo"/>
              </a:rPr>
              <a:t> The number of addresses in the third subblock is not a 	power of 2 either. We allocate 16 addresses. The subnet 	mask is 28. The first address in this block is 	14.24.74.192/28; the last address is 14.24.74.207/28.</a:t>
            </a:r>
            <a:endParaRPr/>
          </a:p>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d.</a:t>
            </a:r>
            <a:r>
              <a:rPr b="1" i="0" lang="en-US" sz="2400" u="none">
                <a:solidFill>
                  <a:schemeClr val="dk1"/>
                </a:solidFill>
                <a:latin typeface="Arimo"/>
                <a:ea typeface="Arimo"/>
                <a:cs typeface="Arimo"/>
                <a:sym typeface="Arimo"/>
              </a:rPr>
              <a:t> If we add all addresses in the previous subblocks, the 	result is 208 addresses, which means 48 addresses are 	left in reserve. The first address in this range is 	14.24.74.209. The last address is 14.24.74.255. </a:t>
            </a:r>
            <a:endParaRPr/>
          </a:p>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e.</a:t>
            </a:r>
            <a:r>
              <a:rPr b="1" i="0" lang="en-US" sz="2400" u="none">
                <a:solidFill>
                  <a:schemeClr val="dk1"/>
                </a:solidFill>
                <a:latin typeface="Arimo"/>
                <a:ea typeface="Arimo"/>
                <a:cs typeface="Arimo"/>
                <a:sym typeface="Arimo"/>
              </a:rPr>
              <a:t> Figure 5.31 shows the configuration of blocks. We have 	shown the first address in each block.</a:t>
            </a:r>
            <a:endParaRPr/>
          </a:p>
        </p:txBody>
      </p:sp>
      <p:grpSp>
        <p:nvGrpSpPr>
          <p:cNvPr id="1460" name="Google Shape;1460;p109"/>
          <p:cNvGrpSpPr/>
          <p:nvPr/>
        </p:nvGrpSpPr>
        <p:grpSpPr>
          <a:xfrm>
            <a:off x="0" y="0"/>
            <a:ext cx="9144000" cy="609600"/>
            <a:chOff x="0" y="2448"/>
            <a:chExt cx="5760" cy="384"/>
          </a:xfrm>
        </p:grpSpPr>
        <p:sp>
          <p:nvSpPr>
            <p:cNvPr id="1461" name="Google Shape;1461;p109"/>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62" name="Google Shape;1462;p109"/>
            <p:cNvSpPr txBox="1"/>
            <p:nvPr/>
          </p:nvSpPr>
          <p:spPr>
            <a:xfrm>
              <a:off x="0" y="2448"/>
              <a:ext cx="2874"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5.33  Continued</a:t>
              </a: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0"/>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69" name="Google Shape;1469;p110"/>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70" name="Google Shape;1470;p110"/>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5.31</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Solution to Example 5.33</a:t>
            </a:r>
            <a:endParaRPr/>
          </a:p>
        </p:txBody>
      </p:sp>
      <p:sp>
        <p:nvSpPr>
          <p:cNvPr id="1471" name="Google Shape;1471;p11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2" name="Google Shape;1472;p11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3" name="Google Shape;1473;p11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4" name="Google Shape;1474;p11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5" name="Google Shape;1475;p11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6" name="Google Shape;1476;p11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77" name="Google Shape;1477;p11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478" name="Google Shape;1478;p110"/>
          <p:cNvPicPr preferRelativeResize="0"/>
          <p:nvPr/>
        </p:nvPicPr>
        <p:blipFill rotWithShape="1">
          <a:blip r:embed="rId3">
            <a:alphaModFix/>
          </a:blip>
          <a:srcRect b="0" l="0" r="0" t="0"/>
          <a:stretch/>
        </p:blipFill>
        <p:spPr>
          <a:xfrm>
            <a:off x="404812" y="1371600"/>
            <a:ext cx="8281987" cy="1495425"/>
          </a:xfrm>
          <a:prstGeom prst="rect">
            <a:avLst/>
          </a:prstGeom>
          <a:noFill/>
          <a:ln>
            <a:noFill/>
          </a:ln>
        </p:spPr>
      </p:pic>
      <p:pic>
        <p:nvPicPr>
          <p:cNvPr id="1479" name="Google Shape;1479;p110"/>
          <p:cNvPicPr preferRelativeResize="0"/>
          <p:nvPr/>
        </p:nvPicPr>
        <p:blipFill rotWithShape="1">
          <a:blip r:embed="rId4">
            <a:alphaModFix/>
          </a:blip>
          <a:srcRect b="0" l="0" r="0" t="0"/>
          <a:stretch/>
        </p:blipFill>
        <p:spPr>
          <a:xfrm>
            <a:off x="388937" y="3429000"/>
            <a:ext cx="7916862" cy="1884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1"/>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486" name="Google Shape;1486;p111"/>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487" name="Google Shape;1487;p111"/>
          <p:cNvSpPr txBox="1"/>
          <p:nvPr/>
        </p:nvSpPr>
        <p:spPr>
          <a:xfrm>
            <a:off x="76200" y="777875"/>
            <a:ext cx="8991600" cy="3013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Assume a company has three offices: Central, East, and West. The Central office is connected to the East and West offices via private, WAN lines. The company is granted a block of 64 addresses with the beginning address 70.12.100.128/26. The management has decided to allocate 32 addresses for the Central office and divides the rest of addresses between the two other offices.</a:t>
            </a:r>
            <a:endParaRPr/>
          </a:p>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1.</a:t>
            </a:r>
            <a:r>
              <a:rPr b="1" i="0" lang="en-US" sz="2400" u="none">
                <a:solidFill>
                  <a:schemeClr val="dk1"/>
                </a:solidFill>
                <a:latin typeface="Arimo"/>
                <a:ea typeface="Arimo"/>
                <a:cs typeface="Arimo"/>
                <a:sym typeface="Arimo"/>
              </a:rPr>
              <a:t> The number of addresses are assigned as follows:</a:t>
            </a:r>
            <a:endParaRPr/>
          </a:p>
        </p:txBody>
      </p:sp>
      <p:grpSp>
        <p:nvGrpSpPr>
          <p:cNvPr id="1488" name="Google Shape;1488;p111"/>
          <p:cNvGrpSpPr/>
          <p:nvPr/>
        </p:nvGrpSpPr>
        <p:grpSpPr>
          <a:xfrm>
            <a:off x="0" y="0"/>
            <a:ext cx="9144000" cy="609600"/>
            <a:chOff x="0" y="2448"/>
            <a:chExt cx="5760" cy="384"/>
          </a:xfrm>
        </p:grpSpPr>
        <p:sp>
          <p:nvSpPr>
            <p:cNvPr id="1489" name="Google Shape;1489;p111"/>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490" name="Google Shape;1490;p111"/>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5.34</a:t>
              </a:r>
              <a:endParaRPr/>
            </a:p>
          </p:txBody>
        </p:sp>
      </p:grpSp>
      <p:pic>
        <p:nvPicPr>
          <p:cNvPr id="1491" name="Google Shape;1491;p111"/>
          <p:cNvPicPr preferRelativeResize="0"/>
          <p:nvPr/>
        </p:nvPicPr>
        <p:blipFill rotWithShape="1">
          <a:blip r:embed="rId3">
            <a:alphaModFix/>
          </a:blip>
          <a:srcRect b="0" l="0" r="0" t="0"/>
          <a:stretch/>
        </p:blipFill>
        <p:spPr>
          <a:xfrm>
            <a:off x="53975" y="3962400"/>
            <a:ext cx="9013825" cy="506412"/>
          </a:xfrm>
          <a:prstGeom prst="rect">
            <a:avLst/>
          </a:prstGeom>
          <a:noFill/>
          <a:ln>
            <a:noFill/>
          </a:ln>
        </p:spPr>
      </p:pic>
      <p:sp>
        <p:nvSpPr>
          <p:cNvPr id="1492" name="Google Shape;1492;p111"/>
          <p:cNvSpPr txBox="1"/>
          <p:nvPr/>
        </p:nvSpPr>
        <p:spPr>
          <a:xfrm>
            <a:off x="152400" y="4572000"/>
            <a:ext cx="899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2400"/>
              <a:buFont typeface="Arimo"/>
              <a:buNone/>
            </a:pPr>
            <a:r>
              <a:rPr b="1" i="0" lang="en-US" sz="2400" u="none">
                <a:solidFill>
                  <a:schemeClr val="hlink"/>
                </a:solidFill>
                <a:latin typeface="Arimo"/>
                <a:ea typeface="Arimo"/>
                <a:cs typeface="Arimo"/>
                <a:sym typeface="Arimo"/>
              </a:rPr>
              <a:t>2</a:t>
            </a:r>
            <a:r>
              <a:rPr b="1" i="0" lang="en-US" sz="2400" u="none">
                <a:solidFill>
                  <a:schemeClr val="dk1"/>
                </a:solidFill>
                <a:latin typeface="Arimo"/>
                <a:ea typeface="Arimo"/>
                <a:cs typeface="Arimo"/>
                <a:sym typeface="Arimo"/>
              </a:rPr>
              <a:t>. We can find the prefix length for each subnetwork:</a:t>
            </a:r>
            <a:endParaRPr/>
          </a:p>
        </p:txBody>
      </p:sp>
      <p:pic>
        <p:nvPicPr>
          <p:cNvPr id="1493" name="Google Shape;1493;p111"/>
          <p:cNvPicPr preferRelativeResize="0"/>
          <p:nvPr/>
        </p:nvPicPr>
        <p:blipFill rotWithShape="1">
          <a:blip r:embed="rId4">
            <a:alphaModFix/>
          </a:blip>
          <a:srcRect b="0" l="0" r="0" t="0"/>
          <a:stretch/>
        </p:blipFill>
        <p:spPr>
          <a:xfrm>
            <a:off x="258762" y="5235575"/>
            <a:ext cx="8656637" cy="7080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2"/>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00" name="Google Shape;1500;p112"/>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01" name="Google Shape;1501;p112"/>
          <p:cNvSpPr txBox="1"/>
          <p:nvPr/>
        </p:nvSpPr>
        <p:spPr>
          <a:xfrm>
            <a:off x="76200" y="777875"/>
            <a:ext cx="8839200" cy="48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3. Figure 5.32 shows the configuration designed by the management. The Central office uses addresses 70.12.100.128/27 to 70.12.100.159/27. The company has used three of these addresses for the routers and has reserved the last address in the subblock. The East office</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uses the addresses 70.12.100.160/28 to 70.12.100.175/28. One of these addresses is used for the router and the company has reserved the last address in the subblock. The West office uses the addresses 70.12.100.160/28 to 70.12.100.175/28. One of these addresses is used for the router and the company has reserved the last address in the subblock. The company uses no address for the point-to-point connections in WANs.</a:t>
            </a:r>
            <a:endParaRPr/>
          </a:p>
        </p:txBody>
      </p:sp>
      <p:grpSp>
        <p:nvGrpSpPr>
          <p:cNvPr id="1502" name="Google Shape;1502;p112"/>
          <p:cNvGrpSpPr/>
          <p:nvPr/>
        </p:nvGrpSpPr>
        <p:grpSpPr>
          <a:xfrm>
            <a:off x="0" y="0"/>
            <a:ext cx="9144000" cy="609600"/>
            <a:chOff x="0" y="2448"/>
            <a:chExt cx="5760" cy="384"/>
          </a:xfrm>
        </p:grpSpPr>
        <p:sp>
          <p:nvSpPr>
            <p:cNvPr id="1503" name="Google Shape;1503;p112"/>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04" name="Google Shape;1504;p112"/>
            <p:cNvSpPr txBox="1"/>
            <p:nvPr/>
          </p:nvSpPr>
          <p:spPr>
            <a:xfrm>
              <a:off x="0" y="2448"/>
              <a:ext cx="2874"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5.34  Continued</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13"/>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11" name="Google Shape;1511;p113"/>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12" name="Google Shape;1512;p113"/>
          <p:cNvSpPr txBox="1"/>
          <p:nvPr/>
        </p:nvSpPr>
        <p:spPr>
          <a:xfrm>
            <a:off x="990600" y="90487"/>
            <a:ext cx="57150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Times New Roman"/>
              <a:buNone/>
            </a:pPr>
            <a:r>
              <a:rPr b="1" i="0" lang="en-US" sz="1800" u="none">
                <a:solidFill>
                  <a:srgbClr val="0000FF"/>
                </a:solidFill>
                <a:latin typeface="Times New Roman"/>
                <a:ea typeface="Times New Roman"/>
                <a:cs typeface="Times New Roman"/>
                <a:sym typeface="Times New Roman"/>
              </a:rPr>
              <a:t>Figure 5.32</a:t>
            </a:r>
            <a:r>
              <a:rPr b="1" i="0" lang="en-US" sz="1800" u="none">
                <a:solidFill>
                  <a:schemeClr val="accent2"/>
                </a:solidFill>
                <a:latin typeface="Times New Roman"/>
                <a:ea typeface="Times New Roman"/>
                <a:cs typeface="Times New Roman"/>
                <a:sym typeface="Times New Roman"/>
              </a:rPr>
              <a:t>    </a:t>
            </a:r>
            <a:r>
              <a:rPr b="1" i="1" lang="en-US" sz="1800" u="none">
                <a:solidFill>
                  <a:schemeClr val="dk1"/>
                </a:solidFill>
                <a:latin typeface="Times New Roman"/>
                <a:ea typeface="Times New Roman"/>
                <a:cs typeface="Times New Roman"/>
                <a:sym typeface="Times New Roman"/>
              </a:rPr>
              <a:t>Example 5.34</a:t>
            </a:r>
            <a:endParaRPr/>
          </a:p>
        </p:txBody>
      </p:sp>
      <p:sp>
        <p:nvSpPr>
          <p:cNvPr id="1513" name="Google Shape;1513;p11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4" name="Google Shape;1514;p11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5" name="Google Shape;1515;p11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6" name="Google Shape;1516;p11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7" name="Google Shape;1517;p11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8" name="Google Shape;1518;p11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19" name="Google Shape;1519;p11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pic>
        <p:nvPicPr>
          <p:cNvPr id="1520" name="Google Shape;1520;p113"/>
          <p:cNvPicPr preferRelativeResize="0"/>
          <p:nvPr/>
        </p:nvPicPr>
        <p:blipFill rotWithShape="1">
          <a:blip r:embed="rId3">
            <a:alphaModFix/>
          </a:blip>
          <a:srcRect b="0" l="0" r="0" t="0"/>
          <a:stretch/>
        </p:blipFill>
        <p:spPr>
          <a:xfrm>
            <a:off x="246062" y="2008187"/>
            <a:ext cx="8593137" cy="32496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4"/>
          <p:cNvSpPr txBox="1"/>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TCP/IP Protocol Suite</a:t>
            </a:r>
            <a:endParaRPr/>
          </a:p>
        </p:txBody>
      </p:sp>
      <p:sp>
        <p:nvSpPr>
          <p:cNvPr id="1527" name="Google Shape;1527;p114"/>
          <p:cNvSpPr txBox="1"/>
          <p:nvPr/>
        </p:nvSpPr>
        <p:spPr>
          <a:xfrm>
            <a:off x="7042150" y="6243637"/>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a:solidFill>
                  <a:schemeClr val="dk1"/>
                </a:solidFill>
                <a:latin typeface="Tahoma"/>
                <a:ea typeface="Tahoma"/>
                <a:cs typeface="Tahoma"/>
                <a:sym typeface="Tahoma"/>
              </a:rPr>
              <a:t>‹#›</a:t>
            </a:fld>
            <a:endParaRPr/>
          </a:p>
        </p:txBody>
      </p:sp>
      <p:sp>
        <p:nvSpPr>
          <p:cNvPr id="1528" name="Google Shape;1528;p114"/>
          <p:cNvSpPr txBox="1"/>
          <p:nvPr/>
        </p:nvSpPr>
        <p:spPr>
          <a:xfrm>
            <a:off x="76200" y="777875"/>
            <a:ext cx="8991600" cy="48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An ISP is granted a block of addresses starting with 190.100.0.0/16 (65,536 addresses). The ISP needs to distribute these addresses to three groups of customers as follows:</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 The first group has 64 customers; each needs approximately 256 addresses.</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 The second group has 128 customers; each needs</a:t>
            </a:r>
            <a:br>
              <a:rPr b="1" i="0" lang="en-US" sz="2400" u="none">
                <a:solidFill>
                  <a:schemeClr val="dk1"/>
                </a:solidFill>
                <a:latin typeface="Arimo"/>
                <a:ea typeface="Arimo"/>
                <a:cs typeface="Arimo"/>
                <a:sym typeface="Arimo"/>
              </a:rPr>
            </a:br>
            <a:r>
              <a:rPr b="1" i="0" lang="en-US" sz="2400" u="none">
                <a:solidFill>
                  <a:schemeClr val="dk1"/>
                </a:solidFill>
                <a:latin typeface="Arimo"/>
                <a:ea typeface="Arimo"/>
                <a:cs typeface="Arimo"/>
                <a:sym typeface="Arimo"/>
              </a:rPr>
              <a:t>    approximately 128 addresses.</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 The third group has 128 customers; each needs approximately 64 addresses.</a:t>
            </a:r>
            <a:endParaRPr/>
          </a:p>
          <a:p>
            <a:pPr indent="0" lvl="0" marL="0" marR="0" rtl="0" algn="l">
              <a:lnSpc>
                <a:spcPct val="100000"/>
              </a:lnSpc>
              <a:spcBef>
                <a:spcPts val="0"/>
              </a:spcBef>
              <a:spcAft>
                <a:spcPts val="0"/>
              </a:spcAft>
              <a:buClr>
                <a:schemeClr val="dk1"/>
              </a:buClr>
              <a:buSzPts val="2400"/>
              <a:buFont typeface="Arimo"/>
              <a:buNone/>
            </a:pPr>
            <a:r>
              <a:rPr b="1" i="0" lang="en-US" sz="2400" u="none">
                <a:solidFill>
                  <a:schemeClr val="dk1"/>
                </a:solidFill>
                <a:latin typeface="Arimo"/>
                <a:ea typeface="Arimo"/>
                <a:cs typeface="Arimo"/>
                <a:sym typeface="Arimo"/>
              </a:rPr>
              <a:t>We design the subblocks and find out how many addresses are still available after these allocations.</a:t>
            </a:r>
            <a:endParaRPr/>
          </a:p>
          <a:p>
            <a:pPr indent="0" lvl="0" marL="0" marR="0" rtl="0" algn="l">
              <a:lnSpc>
                <a:spcPct val="100000"/>
              </a:lnSpc>
              <a:spcBef>
                <a:spcPts val="0"/>
              </a:spcBef>
              <a:spcAft>
                <a:spcPts val="0"/>
              </a:spcAft>
              <a:buNone/>
            </a:pPr>
            <a:r>
              <a:t/>
            </a:r>
            <a:endParaRPr b="1" i="0" sz="2400" u="none">
              <a:solidFill>
                <a:schemeClr val="dk1"/>
              </a:solidFill>
              <a:latin typeface="Arimo"/>
              <a:ea typeface="Arimo"/>
              <a:cs typeface="Arimo"/>
              <a:sym typeface="Arimo"/>
            </a:endParaRPr>
          </a:p>
        </p:txBody>
      </p:sp>
      <p:grpSp>
        <p:nvGrpSpPr>
          <p:cNvPr id="1529" name="Google Shape;1529;p114"/>
          <p:cNvGrpSpPr/>
          <p:nvPr/>
        </p:nvGrpSpPr>
        <p:grpSpPr>
          <a:xfrm>
            <a:off x="0" y="0"/>
            <a:ext cx="9144000" cy="609600"/>
            <a:chOff x="0" y="2448"/>
            <a:chExt cx="5760" cy="384"/>
          </a:xfrm>
        </p:grpSpPr>
        <p:sp>
          <p:nvSpPr>
            <p:cNvPr id="1530" name="Google Shape;1530;p114"/>
            <p:cNvSpPr txBox="1"/>
            <p:nvPr/>
          </p:nvSpPr>
          <p:spPr>
            <a:xfrm>
              <a:off x="0" y="2448"/>
              <a:ext cx="5760" cy="384"/>
            </a:xfrm>
            <a:prstGeom prst="rect">
              <a:avLst/>
            </a:prstGeom>
            <a:solidFill>
              <a:srgbClr val="2CB843"/>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800" u="none">
                <a:solidFill>
                  <a:schemeClr val="dk1"/>
                </a:solidFill>
                <a:latin typeface="Tahoma"/>
                <a:ea typeface="Tahoma"/>
                <a:cs typeface="Tahoma"/>
                <a:sym typeface="Tahoma"/>
              </a:endParaRPr>
            </a:p>
          </p:txBody>
        </p:sp>
        <p:sp>
          <p:nvSpPr>
            <p:cNvPr id="1531" name="Google Shape;1531;p114"/>
            <p:cNvSpPr txBox="1"/>
            <p:nvPr/>
          </p:nvSpPr>
          <p:spPr>
            <a:xfrm>
              <a:off x="0" y="2448"/>
              <a:ext cx="1595" cy="365"/>
            </a:xfrm>
            <a:prstGeom prst="rect">
              <a:avLst/>
            </a:prstGeom>
            <a:solidFill>
              <a:srgbClr val="2CB84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Example 5.35</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